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92"/>
  </p:notesMasterIdLst>
  <p:handoutMasterIdLst>
    <p:handoutMasterId r:id="rId93"/>
  </p:handoutMasterIdLst>
  <p:sldIdLst>
    <p:sldId id="2147480407" r:id="rId5"/>
    <p:sldId id="2147480430" r:id="rId6"/>
    <p:sldId id="2147480418" r:id="rId7"/>
    <p:sldId id="659" r:id="rId8"/>
    <p:sldId id="718" r:id="rId9"/>
    <p:sldId id="711" r:id="rId10"/>
    <p:sldId id="712" r:id="rId11"/>
    <p:sldId id="2147480431" r:id="rId12"/>
    <p:sldId id="729" r:id="rId13"/>
    <p:sldId id="730" r:id="rId14"/>
    <p:sldId id="673" r:id="rId15"/>
    <p:sldId id="675" r:id="rId16"/>
    <p:sldId id="2147480432" r:id="rId17"/>
    <p:sldId id="678" r:id="rId18"/>
    <p:sldId id="713" r:id="rId19"/>
    <p:sldId id="2147480433" r:id="rId20"/>
    <p:sldId id="732" r:id="rId21"/>
    <p:sldId id="733" r:id="rId22"/>
    <p:sldId id="734" r:id="rId23"/>
    <p:sldId id="743" r:id="rId24"/>
    <p:sldId id="744" r:id="rId25"/>
    <p:sldId id="736" r:id="rId26"/>
    <p:sldId id="737" r:id="rId27"/>
    <p:sldId id="738" r:id="rId28"/>
    <p:sldId id="739" r:id="rId29"/>
    <p:sldId id="740" r:id="rId30"/>
    <p:sldId id="781" r:id="rId31"/>
    <p:sldId id="2147480434" r:id="rId32"/>
    <p:sldId id="745" r:id="rId33"/>
    <p:sldId id="782" r:id="rId34"/>
    <p:sldId id="783" r:id="rId35"/>
    <p:sldId id="784" r:id="rId36"/>
    <p:sldId id="785" r:id="rId37"/>
    <p:sldId id="786" r:id="rId38"/>
    <p:sldId id="787" r:id="rId39"/>
    <p:sldId id="788" r:id="rId40"/>
    <p:sldId id="789" r:id="rId41"/>
    <p:sldId id="790" r:id="rId42"/>
    <p:sldId id="791" r:id="rId43"/>
    <p:sldId id="2147480435" r:id="rId44"/>
    <p:sldId id="723" r:id="rId45"/>
    <p:sldId id="721" r:id="rId46"/>
    <p:sldId id="722" r:id="rId47"/>
    <p:sldId id="2147480436" r:id="rId48"/>
    <p:sldId id="688" r:id="rId49"/>
    <p:sldId id="689" r:id="rId50"/>
    <p:sldId id="690" r:id="rId51"/>
    <p:sldId id="724" r:id="rId52"/>
    <p:sldId id="692" r:id="rId53"/>
    <p:sldId id="725" r:id="rId54"/>
    <p:sldId id="726" r:id="rId55"/>
    <p:sldId id="727" r:id="rId56"/>
    <p:sldId id="728" r:id="rId57"/>
    <p:sldId id="2147480437" r:id="rId58"/>
    <p:sldId id="758" r:id="rId59"/>
    <p:sldId id="759" r:id="rId60"/>
    <p:sldId id="760" r:id="rId61"/>
    <p:sldId id="761" r:id="rId62"/>
    <p:sldId id="2147480438" r:id="rId63"/>
    <p:sldId id="774" r:id="rId64"/>
    <p:sldId id="775" r:id="rId65"/>
    <p:sldId id="776" r:id="rId66"/>
    <p:sldId id="777" r:id="rId67"/>
    <p:sldId id="778" r:id="rId68"/>
    <p:sldId id="780" r:id="rId69"/>
    <p:sldId id="2147480442" r:id="rId70"/>
    <p:sldId id="2147480439" r:id="rId71"/>
    <p:sldId id="764" r:id="rId72"/>
    <p:sldId id="765" r:id="rId73"/>
    <p:sldId id="766" r:id="rId74"/>
    <p:sldId id="768" r:id="rId75"/>
    <p:sldId id="771" r:id="rId76"/>
    <p:sldId id="772" r:id="rId77"/>
    <p:sldId id="2147480440" r:id="rId78"/>
    <p:sldId id="796" r:id="rId79"/>
    <p:sldId id="797" r:id="rId80"/>
    <p:sldId id="798" r:id="rId81"/>
    <p:sldId id="799" r:id="rId82"/>
    <p:sldId id="800" r:id="rId83"/>
    <p:sldId id="801" r:id="rId84"/>
    <p:sldId id="802" r:id="rId85"/>
    <p:sldId id="803" r:id="rId86"/>
    <p:sldId id="804" r:id="rId87"/>
    <p:sldId id="805" r:id="rId88"/>
    <p:sldId id="2147480441" r:id="rId89"/>
    <p:sldId id="793" r:id="rId90"/>
    <p:sldId id="794"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2147480407"/>
            <p14:sldId id="2147480430"/>
            <p14:sldId id="2147480418"/>
            <p14:sldId id="659"/>
            <p14:sldId id="718"/>
            <p14:sldId id="711"/>
            <p14:sldId id="712"/>
            <p14:sldId id="2147480431"/>
            <p14:sldId id="729"/>
            <p14:sldId id="730"/>
            <p14:sldId id="673"/>
            <p14:sldId id="675"/>
            <p14:sldId id="2147480432"/>
            <p14:sldId id="678"/>
            <p14:sldId id="713"/>
            <p14:sldId id="2147480433"/>
            <p14:sldId id="732"/>
            <p14:sldId id="733"/>
            <p14:sldId id="734"/>
            <p14:sldId id="743"/>
            <p14:sldId id="744"/>
            <p14:sldId id="736"/>
            <p14:sldId id="737"/>
            <p14:sldId id="738"/>
            <p14:sldId id="739"/>
            <p14:sldId id="740"/>
            <p14:sldId id="781"/>
            <p14:sldId id="2147480434"/>
            <p14:sldId id="745"/>
            <p14:sldId id="782"/>
            <p14:sldId id="783"/>
            <p14:sldId id="784"/>
            <p14:sldId id="785"/>
            <p14:sldId id="786"/>
            <p14:sldId id="787"/>
            <p14:sldId id="788"/>
            <p14:sldId id="789"/>
            <p14:sldId id="790"/>
            <p14:sldId id="791"/>
            <p14:sldId id="2147480435"/>
            <p14:sldId id="723"/>
            <p14:sldId id="721"/>
            <p14:sldId id="722"/>
            <p14:sldId id="2147480436"/>
            <p14:sldId id="688"/>
            <p14:sldId id="689"/>
            <p14:sldId id="690"/>
            <p14:sldId id="724"/>
            <p14:sldId id="692"/>
            <p14:sldId id="725"/>
            <p14:sldId id="726"/>
            <p14:sldId id="727"/>
            <p14:sldId id="728"/>
            <p14:sldId id="2147480437"/>
            <p14:sldId id="758"/>
            <p14:sldId id="759"/>
            <p14:sldId id="760"/>
            <p14:sldId id="761"/>
            <p14:sldId id="2147480438"/>
            <p14:sldId id="774"/>
            <p14:sldId id="775"/>
            <p14:sldId id="776"/>
            <p14:sldId id="777"/>
            <p14:sldId id="778"/>
            <p14:sldId id="780"/>
            <p14:sldId id="2147480442"/>
            <p14:sldId id="2147480439"/>
            <p14:sldId id="764"/>
            <p14:sldId id="765"/>
            <p14:sldId id="766"/>
            <p14:sldId id="768"/>
            <p14:sldId id="771"/>
            <p14:sldId id="772"/>
            <p14:sldId id="2147480440"/>
            <p14:sldId id="796"/>
            <p14:sldId id="797"/>
            <p14:sldId id="798"/>
            <p14:sldId id="799"/>
            <p14:sldId id="800"/>
            <p14:sldId id="801"/>
            <p14:sldId id="802"/>
            <p14:sldId id="803"/>
            <p14:sldId id="804"/>
            <p14:sldId id="805"/>
            <p14:sldId id="2147480441"/>
            <p14:sldId id="793"/>
            <p14:sldId id="794"/>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62" autoAdjust="0"/>
    <p:restoredTop sz="88945" autoAdjust="0"/>
  </p:normalViewPr>
  <p:slideViewPr>
    <p:cSldViewPr snapToGrid="0">
      <p:cViewPr varScale="1">
        <p:scale>
          <a:sx n="68" d="100"/>
          <a:sy n="68" d="100"/>
        </p:scale>
        <p:origin x="912" y="60"/>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handoutMaster" Target="handoutMasters/handoutMaster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5FD8459-2B5C-48A5-9673-8D128202ED48}"/>
    <pc:docChg chg="modSld">
      <pc:chgData name="Yoel Kortick" userId="167978f5-7f40-4909-85d5-d4149554ad4e" providerId="ADAL" clId="{D5FD8459-2B5C-48A5-9673-8D128202ED48}" dt="2026-01-14T16:23:35.831" v="6" actId="20577"/>
      <pc:docMkLst>
        <pc:docMk/>
      </pc:docMkLst>
      <pc:sldChg chg="modSp mod">
        <pc:chgData name="Yoel Kortick" userId="167978f5-7f40-4909-85d5-d4149554ad4e" providerId="ADAL" clId="{D5FD8459-2B5C-48A5-9673-8D128202ED48}" dt="2026-01-14T16:23:35.831" v="6" actId="20577"/>
        <pc:sldMkLst>
          <pc:docMk/>
          <pc:sldMk cId="716725920" sldId="729"/>
        </pc:sldMkLst>
        <pc:spChg chg="mod">
          <ac:chgData name="Yoel Kortick" userId="167978f5-7f40-4909-85d5-d4149554ad4e" providerId="ADAL" clId="{D5FD8459-2B5C-48A5-9673-8D128202ED48}" dt="2026-01-14T16:23:35.831" v="6" actId="20577"/>
          <ac:spMkLst>
            <pc:docMk/>
            <pc:sldMk cId="716725920" sldId="729"/>
            <ac:spMk id="8" creationId="{1BD516CB-8457-F99D-9C28-7A4726A05BA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14/01/2026</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14/01/2026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25</a:t>
            </a:fld>
            <a:endParaRPr lang="en-GB"/>
          </a:p>
        </p:txBody>
      </p:sp>
    </p:spTree>
    <p:extLst>
      <p:ext uri="{BB962C8B-B14F-4D97-AF65-F5344CB8AC3E}">
        <p14:creationId xmlns:p14="http://schemas.microsoft.com/office/powerpoint/2010/main" val="158387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20173-B190-0073-F49C-5ECDBC015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E90441-DBBB-F0FC-CA8B-6414A37497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4C1ED-D234-C799-5622-CAA4C704D6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53CF70-8798-4FA1-83B0-3B78F01A99B7}"/>
              </a:ext>
            </a:extLst>
          </p:cNvPr>
          <p:cNvSpPr>
            <a:spLocks noGrp="1"/>
          </p:cNvSpPr>
          <p:nvPr>
            <p:ph type="sldNum" sz="quarter" idx="5"/>
          </p:nvPr>
        </p:nvSpPr>
        <p:spPr/>
        <p:txBody>
          <a:bodyPr/>
          <a:lstStyle/>
          <a:p>
            <a:fld id="{4862A9C7-AF8E-4C09-BB00-1E1EA1EE3490}" type="slidenum">
              <a:rPr lang="en-GB" smtClean="0"/>
              <a:t>37</a:t>
            </a:fld>
            <a:endParaRPr lang="en-GB"/>
          </a:p>
        </p:txBody>
      </p:sp>
    </p:spTree>
    <p:extLst>
      <p:ext uri="{BB962C8B-B14F-4D97-AF65-F5344CB8AC3E}">
        <p14:creationId xmlns:p14="http://schemas.microsoft.com/office/powerpoint/2010/main" val="3325095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3E95F-9707-9BA4-2F58-200766CE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A92A6-B7EF-B299-5FEE-3A91DE02FD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76DF35-ED32-E71C-7F6D-C8EED8C0DC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EEDBE5-2D1C-EE16-1EDD-65465C83744A}"/>
              </a:ext>
            </a:extLst>
          </p:cNvPr>
          <p:cNvSpPr>
            <a:spLocks noGrp="1"/>
          </p:cNvSpPr>
          <p:nvPr>
            <p:ph type="sldNum" sz="quarter" idx="5"/>
          </p:nvPr>
        </p:nvSpPr>
        <p:spPr/>
        <p:txBody>
          <a:bodyPr/>
          <a:lstStyle/>
          <a:p>
            <a:fld id="{4862A9C7-AF8E-4C09-BB00-1E1EA1EE3490}" type="slidenum">
              <a:rPr lang="en-GB" smtClean="0"/>
              <a:t>83</a:t>
            </a:fld>
            <a:endParaRPr lang="en-GB"/>
          </a:p>
        </p:txBody>
      </p:sp>
    </p:spTree>
    <p:extLst>
      <p:ext uri="{BB962C8B-B14F-4D97-AF65-F5344CB8AC3E}">
        <p14:creationId xmlns:p14="http://schemas.microsoft.com/office/powerpoint/2010/main" val="218527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emf"/><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spTree>
    <p:extLst>
      <p:ext uri="{BB962C8B-B14F-4D97-AF65-F5344CB8AC3E}">
        <p14:creationId xmlns:p14="http://schemas.microsoft.com/office/powerpoint/2010/main" val="2617354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Purple Stars - Copyright Onl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1870E7-67C3-31B4-3763-30D7343FC40E}"/>
              </a:ext>
            </a:extLst>
          </p:cNvPr>
          <p:cNvSpPr/>
          <p:nvPr userDrawn="1"/>
        </p:nvSpPr>
        <p:spPr>
          <a:xfrm rot="10800000">
            <a:off x="-5" y="-11"/>
            <a:ext cx="12192004" cy="6582436"/>
          </a:xfrm>
          <a:prstGeom prst="rect">
            <a:avLst/>
          </a:prstGeom>
          <a:gradFill flip="none" rotWithShape="1">
            <a:gsLst>
              <a:gs pos="0">
                <a:schemeClr val="bg2">
                  <a:lumMod val="60000"/>
                  <a:lumOff val="40000"/>
                </a:schemeClr>
              </a:gs>
              <a:gs pos="39000">
                <a:srgbClr val="EFE3F9">
                  <a:shade val="67500"/>
                  <a:satMod val="115000"/>
                </a:srgbClr>
              </a:gs>
              <a:gs pos="100000">
                <a:srgbClr val="EFE3F9">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userDrawn="1"/>
        </p:nvSpPr>
        <p:spPr>
          <a:xfrm rot="16200000">
            <a:off x="-850185" y="850182"/>
            <a:ext cx="6858000" cy="5157627"/>
          </a:xfrm>
          <a:prstGeom prst="rect">
            <a:avLst/>
          </a:prstGeom>
          <a:gradFill flip="none" rotWithShape="1">
            <a:gsLst>
              <a:gs pos="31000">
                <a:schemeClr val="accent2">
                  <a:lumMod val="60000"/>
                  <a:lumOff val="40000"/>
                  <a:alpha val="42000"/>
                </a:schemeClr>
              </a:gs>
              <a:gs pos="0">
                <a:schemeClr val="accent2">
                  <a:lumMod val="40000"/>
                  <a:lumOff val="60000"/>
                  <a:alpha val="68000"/>
                </a:schemeClr>
              </a:gs>
              <a:gs pos="100000">
                <a:schemeClr val="bg1">
                  <a:shade val="100000"/>
                  <a:satMod val="115000"/>
                  <a:alpha val="0"/>
                </a:schemeClr>
              </a:gs>
            </a:gsLst>
            <a:lin ang="5400000" scaled="1"/>
            <a:tileRect/>
          </a:gradFill>
          <a:ln>
            <a:noFill/>
          </a:ln>
        </p:spPr>
        <p:txBody>
          <a:bodyPr wrap="square" rtlCol="0" anchor="ctr">
            <a:noAutofit/>
          </a:bodyPr>
          <a:lstStyle/>
          <a:p>
            <a:pPr marL="0" algn="r" defTabSz="914400" rtl="1" eaLnBrk="1" latinLnBrk="0" hangingPunct="1"/>
            <a:endParaRPr lang="en-US">
              <a:solidFill>
                <a:schemeClr val="tx1"/>
              </a:solidFill>
            </a:endParaRPr>
          </a:p>
        </p:txBody>
      </p:sp>
      <p:sp>
        <p:nvSpPr>
          <p:cNvPr id="16" name="Rectangle 15"/>
          <p:cNvSpPr/>
          <p:nvPr userDrawn="1"/>
        </p:nvSpPr>
        <p:spPr>
          <a:xfrm>
            <a:off x="2937335" y="1672311"/>
            <a:ext cx="9298728" cy="4539039"/>
          </a:xfrm>
          <a:prstGeom prst="rect">
            <a:avLst/>
          </a:prstGeom>
          <a:blipFill dpi="0" rotWithShape="1">
            <a:blip r:embed="rId2"/>
            <a:srcRect/>
            <a:stretch>
              <a:fillRect/>
            </a:stretch>
          </a:blipFill>
          <a:ln>
            <a:noFill/>
          </a:ln>
        </p:spPr>
        <p:txBody>
          <a:bodyPr wrap="square" rtlCol="0" anchor="ctr">
            <a:noAutofit/>
          </a:bodyPr>
          <a:lstStyle/>
          <a:p>
            <a:pPr algn="l"/>
            <a:endParaRPr lang="en-US">
              <a:solidFill>
                <a:schemeClr val="tx1"/>
              </a:solidFill>
            </a:endParaRPr>
          </a:p>
        </p:txBody>
      </p:sp>
      <p:sp>
        <p:nvSpPr>
          <p:cNvPr id="61" name="Text Placeholder 9">
            <a:extLst>
              <a:ext uri="{FF2B5EF4-FFF2-40B4-BE49-F238E27FC236}">
                <a16:creationId xmlns:a16="http://schemas.microsoft.com/office/drawing/2014/main" id="{4198B190-8256-B7A4-2DD6-F8CE6D676F33}"/>
              </a:ext>
            </a:extLst>
          </p:cNvPr>
          <p:cNvSpPr>
            <a:spLocks noGrp="1"/>
          </p:cNvSpPr>
          <p:nvPr userDrawn="1">
            <p:ph type="body" sz="quarter" idx="16" hasCustomPrompt="1"/>
          </p:nvPr>
        </p:nvSpPr>
        <p:spPr>
          <a:xfrm>
            <a:off x="509152" y="2598558"/>
            <a:ext cx="5440711" cy="733495"/>
          </a:xfrm>
          <a:prstGeom prst="rect">
            <a:avLst/>
          </a:prstGeom>
        </p:spPr>
        <p:txBody>
          <a:bodyPr lIns="0" tIns="36000" rIns="0" bIns="0" anchor="t" anchorCtr="0">
            <a:noAutofit/>
          </a:bodyPr>
          <a:lstStyle>
            <a:lvl1pPr marL="0" indent="0" algn="l">
              <a:lnSpc>
                <a:spcPct val="85000"/>
              </a:lnSpc>
              <a:spcBef>
                <a:spcPts val="0"/>
              </a:spcBef>
              <a:buNone/>
              <a:defRPr sz="5400" baseline="0">
                <a:solidFill>
                  <a:schemeClr val="tx1"/>
                </a:solidFill>
                <a:latin typeface="+mj-lt"/>
              </a:defRPr>
            </a:lvl1pPr>
          </a:lstStyle>
          <a:p>
            <a:pPr lvl="0"/>
            <a:r>
              <a:rPr lang="en-US"/>
              <a:t>One line title</a:t>
            </a:r>
          </a:p>
        </p:txBody>
      </p:sp>
      <p:sp>
        <p:nvSpPr>
          <p:cNvPr id="62" name="Text Placeholder 9">
            <a:extLst>
              <a:ext uri="{FF2B5EF4-FFF2-40B4-BE49-F238E27FC236}">
                <a16:creationId xmlns:a16="http://schemas.microsoft.com/office/drawing/2014/main" id="{4198B190-8256-B7A4-2DD6-F8CE6D676F33}"/>
              </a:ext>
            </a:extLst>
          </p:cNvPr>
          <p:cNvSpPr>
            <a:spLocks noGrp="1"/>
          </p:cNvSpPr>
          <p:nvPr userDrawn="1">
            <p:ph type="body" sz="quarter" idx="17" hasCustomPrompt="1"/>
          </p:nvPr>
        </p:nvSpPr>
        <p:spPr>
          <a:xfrm>
            <a:off x="509152" y="3429493"/>
            <a:ext cx="5440711" cy="484948"/>
          </a:xfrm>
          <a:prstGeom prst="rect">
            <a:avLst/>
          </a:prstGeom>
        </p:spPr>
        <p:txBody>
          <a:bodyPr lIns="0" tIns="36000" rIns="0" bIns="0" anchor="t" anchorCtr="0">
            <a:noAutofit/>
          </a:bodyPr>
          <a:lstStyle>
            <a:lvl1pPr marL="0" indent="0" algn="l">
              <a:lnSpc>
                <a:spcPct val="85000"/>
              </a:lnSpc>
              <a:spcBef>
                <a:spcPts val="0"/>
              </a:spcBef>
              <a:buNone/>
              <a:defRPr sz="2400" baseline="0">
                <a:solidFill>
                  <a:schemeClr val="tx1"/>
                </a:solidFill>
                <a:latin typeface="+mj-lt"/>
              </a:defRPr>
            </a:lvl1pPr>
          </a:lstStyle>
          <a:p>
            <a:pPr lvl="0"/>
            <a:r>
              <a:rPr lang="en-US"/>
              <a:t>Presentation subtitle here</a:t>
            </a:r>
          </a:p>
        </p:txBody>
      </p:sp>
      <p:pic>
        <p:nvPicPr>
          <p:cNvPr id="21" name="Picture 20"/>
          <p:cNvPicPr>
            <a:picLocks noChangeAspect="1"/>
          </p:cNvPicPr>
          <p:nvPr userDrawn="1"/>
        </p:nvPicPr>
        <p:blipFill>
          <a:blip r:embed="rId3"/>
          <a:stretch>
            <a:fillRect/>
          </a:stretch>
        </p:blipFill>
        <p:spPr>
          <a:xfrm>
            <a:off x="3378200" y="2619079"/>
            <a:ext cx="8839034" cy="3618515"/>
          </a:xfrm>
          <a:prstGeom prst="rect">
            <a:avLst/>
          </a:prstGeom>
        </p:spPr>
      </p:pic>
      <p:pic>
        <p:nvPicPr>
          <p:cNvPr id="31" name="Picture 30"/>
          <p:cNvPicPr>
            <a:picLocks noChangeAspect="1"/>
          </p:cNvPicPr>
          <p:nvPr userDrawn="1"/>
        </p:nvPicPr>
        <p:blipFill>
          <a:blip r:embed="rId4"/>
          <a:stretch>
            <a:fillRect/>
          </a:stretch>
        </p:blipFill>
        <p:spPr>
          <a:xfrm>
            <a:off x="-9570" y="4305423"/>
            <a:ext cx="12208055" cy="2227200"/>
          </a:xfrm>
          <a:prstGeom prst="rect">
            <a:avLst/>
          </a:prstGeom>
        </p:spPr>
      </p:pic>
      <p:sp>
        <p:nvSpPr>
          <p:cNvPr id="33" name="Rectangle 32"/>
          <p:cNvSpPr/>
          <p:nvPr userDrawn="1"/>
        </p:nvSpPr>
        <p:spPr>
          <a:xfrm>
            <a:off x="-20412" y="6113021"/>
            <a:ext cx="12212411" cy="744980"/>
          </a:xfrm>
          <a:prstGeom prst="rect">
            <a:avLst/>
          </a:prstGeom>
          <a:solidFill>
            <a:schemeClr val="bg1"/>
          </a:solidFill>
          <a:ln>
            <a:noFill/>
          </a:ln>
        </p:spPr>
        <p:txBody>
          <a:bodyPr wrap="square" rtlCol="0" anchor="ctr">
            <a:noAutofit/>
          </a:bodyPr>
          <a:lstStyle/>
          <a:p>
            <a:pPr algn="l"/>
            <a:endParaRPr lang="en-US">
              <a:solidFill>
                <a:schemeClr val="tx1"/>
              </a:solidFill>
            </a:endParaRPr>
          </a:p>
        </p:txBody>
      </p:sp>
      <p:sp>
        <p:nvSpPr>
          <p:cNvPr id="63" name="Text Placeholder 9">
            <a:extLst>
              <a:ext uri="{FF2B5EF4-FFF2-40B4-BE49-F238E27FC236}">
                <a16:creationId xmlns:a16="http://schemas.microsoft.com/office/drawing/2014/main" id="{4198B190-8256-B7A4-2DD6-F8CE6D676F33}"/>
              </a:ext>
            </a:extLst>
          </p:cNvPr>
          <p:cNvSpPr>
            <a:spLocks noGrp="1"/>
          </p:cNvSpPr>
          <p:nvPr userDrawn="1">
            <p:ph type="body" sz="quarter" idx="18" hasCustomPrompt="1"/>
          </p:nvPr>
        </p:nvSpPr>
        <p:spPr>
          <a:xfrm>
            <a:off x="509152" y="6258115"/>
            <a:ext cx="5169036" cy="484948"/>
          </a:xfrm>
          <a:prstGeom prst="rect">
            <a:avLst/>
          </a:prstGeom>
        </p:spPr>
        <p:txBody>
          <a:bodyPr lIns="0" tIns="36000" rIns="0" bIns="0" anchor="t" anchorCtr="0">
            <a:noAutofit/>
          </a:bodyPr>
          <a:lstStyle>
            <a:lvl1pPr marL="0" indent="0" algn="l">
              <a:lnSpc>
                <a:spcPct val="85000"/>
              </a:lnSpc>
              <a:spcBef>
                <a:spcPts val="0"/>
              </a:spcBef>
              <a:buNone/>
              <a:defRPr sz="1800" baseline="0">
                <a:solidFill>
                  <a:schemeClr val="tx1"/>
                </a:solidFill>
                <a:latin typeface="+mj-lt"/>
              </a:defRPr>
            </a:lvl1pPr>
          </a:lstStyle>
          <a:p>
            <a:pPr lvl="0"/>
            <a:r>
              <a:rPr lang="en-US"/>
              <a:t>Forename Surname | Month 00, 0000</a:t>
            </a:r>
          </a:p>
        </p:txBody>
      </p:sp>
      <p:sp>
        <p:nvSpPr>
          <p:cNvPr id="26" name="Rectangle 25"/>
          <p:cNvSpPr/>
          <p:nvPr userDrawn="1"/>
        </p:nvSpPr>
        <p:spPr>
          <a:xfrm>
            <a:off x="6555516" y="-487740"/>
            <a:ext cx="5304447" cy="5304443"/>
          </a:xfrm>
          <a:prstGeom prst="rect">
            <a:avLst/>
          </a:prstGeom>
          <a:blipFill dpi="0" rotWithShape="1">
            <a:blip r:embed="rId5">
              <a:alphaModFix amt="27000"/>
            </a:blip>
            <a:srcRect/>
            <a:stretch>
              <a:fillRect/>
            </a:stretch>
          </a:blipFill>
          <a:ln>
            <a:noFill/>
          </a:ln>
        </p:spPr>
        <p:txBody>
          <a:bodyPr wrap="square" rtlCol="0" anchor="ctr">
            <a:noAutofit/>
          </a:bodyPr>
          <a:lstStyle/>
          <a:p>
            <a:pPr algn="l"/>
            <a:endParaRPr lang="en-US">
              <a:solidFill>
                <a:schemeClr val="tx1"/>
              </a:solidFill>
            </a:endParaRPr>
          </a:p>
        </p:txBody>
      </p:sp>
      <p:grpSp>
        <p:nvGrpSpPr>
          <p:cNvPr id="64" name="Group 63"/>
          <p:cNvGrpSpPr/>
          <p:nvPr userDrawn="1"/>
        </p:nvGrpSpPr>
        <p:grpSpPr>
          <a:xfrm>
            <a:off x="531302" y="1372525"/>
            <a:ext cx="2614849" cy="654549"/>
            <a:chOff x="531302" y="1372525"/>
            <a:chExt cx="2614849" cy="654549"/>
          </a:xfrm>
        </p:grpSpPr>
        <p:grpSp>
          <p:nvGrpSpPr>
            <p:cNvPr id="65" name="Group 64">
              <a:extLst>
                <a:ext uri="{FF2B5EF4-FFF2-40B4-BE49-F238E27FC236}">
                  <a16:creationId xmlns:a16="http://schemas.microsoft.com/office/drawing/2014/main" id="{0461E828-8278-D9B7-0AC6-458E818497B9}"/>
                </a:ext>
              </a:extLst>
            </p:cNvPr>
            <p:cNvGrpSpPr/>
            <p:nvPr/>
          </p:nvGrpSpPr>
          <p:grpSpPr>
            <a:xfrm>
              <a:off x="531302" y="1372525"/>
              <a:ext cx="1028554" cy="533120"/>
              <a:chOff x="5591148" y="1647262"/>
              <a:chExt cx="1029067" cy="533386"/>
            </a:xfrm>
          </p:grpSpPr>
          <p:sp>
            <p:nvSpPr>
              <p:cNvPr id="69" name="Freeform 68">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66" name="Freeform 65">
              <a:extLst>
                <a:ext uri="{FF2B5EF4-FFF2-40B4-BE49-F238E27FC236}">
                  <a16:creationId xmlns:a16="http://schemas.microsoft.com/office/drawing/2014/main" id="{77DFD7A2-CCA4-6013-6F19-194BB1F0C815}"/>
                </a:ext>
              </a:extLst>
            </p:cNvPr>
            <p:cNvSpPr/>
            <p:nvPr/>
          </p:nvSpPr>
          <p:spPr>
            <a:xfrm>
              <a:off x="1526427" y="1662483"/>
              <a:ext cx="33429" cy="35366"/>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chemeClr val="bg1"/>
            </a:solidFill>
            <a:ln w="2684" cap="flat">
              <a:noFill/>
              <a:prstDash val="solid"/>
              <a:miter/>
            </a:ln>
          </p:spPr>
          <p:txBody>
            <a:bodyPr rtlCol="0" anchor="ctr"/>
            <a:lstStyle/>
            <a:p>
              <a:endParaRPr lang="en-US"/>
            </a:p>
          </p:txBody>
        </p:sp>
        <p:cxnSp>
          <p:nvCxnSpPr>
            <p:cNvPr id="67" name="Straight Connector 66"/>
            <p:cNvCxnSpPr/>
            <p:nvPr/>
          </p:nvCxnSpPr>
          <p:spPr>
            <a:xfrm>
              <a:off x="1673142" y="1506961"/>
              <a:ext cx="0" cy="388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8" name="Picture 6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8446" y="1431221"/>
              <a:ext cx="1417705" cy="595853"/>
            </a:xfrm>
            <a:prstGeom prst="rect">
              <a:avLst/>
            </a:prstGeom>
          </p:spPr>
        </p:pic>
      </p:grpSp>
    </p:spTree>
    <p:extLst>
      <p:ext uri="{BB962C8B-B14F-4D97-AF65-F5344CB8AC3E}">
        <p14:creationId xmlns:p14="http://schemas.microsoft.com/office/powerpoint/2010/main" val="690774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Gradient 1: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01870E7-67C3-31B4-3763-30D7343FC40E}"/>
              </a:ext>
            </a:extLst>
          </p:cNvPr>
          <p:cNvSpPr/>
          <p:nvPr userDrawn="1"/>
        </p:nvSpPr>
        <p:spPr>
          <a:xfrm rot="10800000" flipH="1">
            <a:off x="-14938" y="-4199"/>
            <a:ext cx="6474158" cy="6862199"/>
          </a:xfrm>
          <a:prstGeom prst="rect">
            <a:avLst/>
          </a:prstGeom>
          <a:gradFill flip="none" rotWithShape="1">
            <a:gsLst>
              <a:gs pos="0">
                <a:srgbClr val="471E68"/>
              </a:gs>
              <a:gs pos="50000">
                <a:schemeClr val="accent2">
                  <a:shade val="67500"/>
                  <a:satMod val="115000"/>
                </a:schemeClr>
              </a:gs>
              <a:gs pos="100000">
                <a:schemeClr val="accent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userDrawn="1"/>
        </p:nvSpPr>
        <p:spPr>
          <a:xfrm flipH="1">
            <a:off x="-14938" y="1503736"/>
            <a:ext cx="4161924" cy="3713899"/>
          </a:xfrm>
          <a:prstGeom prst="rect">
            <a:avLst/>
          </a:prstGeom>
          <a:blipFill dpi="0" rotWithShape="1">
            <a:blip r:embed="rId2"/>
            <a:srcRect/>
            <a:stretch>
              <a:fillRect l="-41000" r="-10000"/>
            </a:stretch>
          </a:blipFill>
          <a:ln>
            <a:noFill/>
          </a:ln>
        </p:spPr>
        <p:txBody>
          <a:bodyPr wrap="square" rtlCol="0" anchor="ctr">
            <a:noAutofit/>
          </a:bodyPr>
          <a:lstStyle/>
          <a:p>
            <a:pPr algn="l"/>
            <a:endParaRPr lang="en-US">
              <a:solidFill>
                <a:schemeClr val="tx1"/>
              </a:solidFill>
            </a:endParaRPr>
          </a:p>
        </p:txBody>
      </p:sp>
      <p:sp>
        <p:nvSpPr>
          <p:cNvPr id="19" name="Rectangle 18"/>
          <p:cNvSpPr/>
          <p:nvPr userDrawn="1"/>
        </p:nvSpPr>
        <p:spPr>
          <a:xfrm>
            <a:off x="-215596" y="-88844"/>
            <a:ext cx="4614220" cy="4614216"/>
          </a:xfrm>
          <a:prstGeom prst="rect">
            <a:avLst/>
          </a:prstGeom>
          <a:blipFill dpi="0" rotWithShape="1">
            <a:blip r:embed="rId3">
              <a:alphaModFix amt="12000"/>
            </a:blip>
            <a:srcRect/>
            <a:stretch>
              <a:fillRect/>
            </a:stretch>
          </a:blipFill>
          <a:ln>
            <a:noFill/>
          </a:ln>
        </p:spPr>
        <p:txBody>
          <a:bodyPr wrap="square" rtlCol="0" anchor="ctr">
            <a:noAutofit/>
          </a:bodyPr>
          <a:lstStyle/>
          <a:p>
            <a:pPr algn="l" rtl="0"/>
            <a:endParaRPr lang="en-US" dirty="0">
              <a:solidFill>
                <a:schemeClr val="tx1"/>
              </a:solidFill>
            </a:endParaRPr>
          </a:p>
        </p:txBody>
      </p:sp>
      <p:grpSp>
        <p:nvGrpSpPr>
          <p:cNvPr id="16" name="Group 15"/>
          <p:cNvGrpSpPr/>
          <p:nvPr userDrawn="1"/>
        </p:nvGrpSpPr>
        <p:grpSpPr>
          <a:xfrm flipH="1">
            <a:off x="-52519" y="3043825"/>
            <a:ext cx="6844680" cy="2230222"/>
            <a:chOff x="4335529" y="2660073"/>
            <a:chExt cx="7871078" cy="2571210"/>
          </a:xfrm>
          <a:effectLst>
            <a:reflection stA="52000" endA="300" endPos="46000" dir="5400000" sy="-100000" algn="bl" rotWithShape="0"/>
          </a:effectLst>
        </p:grpSpPr>
        <p:pic>
          <p:nvPicPr>
            <p:cNvPr id="17" name="Picture 16"/>
            <p:cNvPicPr>
              <a:picLocks noChangeAspect="1"/>
            </p:cNvPicPr>
            <p:nvPr userDrawn="1"/>
          </p:nvPicPr>
          <p:blipFill>
            <a:blip r:embed="rId4"/>
            <a:stretch>
              <a:fillRect/>
            </a:stretch>
          </p:blipFill>
          <p:spPr>
            <a:xfrm>
              <a:off x="6466861" y="2660073"/>
              <a:ext cx="5739746" cy="2349731"/>
            </a:xfrm>
            <a:prstGeom prst="rect">
              <a:avLst/>
            </a:prstGeom>
          </p:spPr>
        </p:pic>
        <p:pic>
          <p:nvPicPr>
            <p:cNvPr id="18" name="Picture 17"/>
            <p:cNvPicPr>
              <a:picLocks noChangeAspect="1"/>
            </p:cNvPicPr>
            <p:nvPr userDrawn="1"/>
          </p:nvPicPr>
          <p:blipFill>
            <a:blip r:embed="rId5"/>
            <a:stretch>
              <a:fillRect/>
            </a:stretch>
          </p:blipFill>
          <p:spPr>
            <a:xfrm>
              <a:off x="4335529" y="3795309"/>
              <a:ext cx="7871078" cy="1435974"/>
            </a:xfrm>
            <a:prstGeom prst="rect">
              <a:avLst/>
            </a:prstGeom>
          </p:spPr>
        </p:pic>
      </p:grpSp>
      <p:sp>
        <p:nvSpPr>
          <p:cNvPr id="12" name="Rectangle 11"/>
          <p:cNvSpPr/>
          <p:nvPr userDrawn="1"/>
        </p:nvSpPr>
        <p:spPr>
          <a:xfrm>
            <a:off x="4163162" y="-3"/>
            <a:ext cx="6250838" cy="6858004"/>
          </a:xfrm>
          <a:prstGeom prst="rect">
            <a:avLst/>
          </a:prstGeom>
          <a:solidFill>
            <a:schemeClr val="bg1"/>
          </a:solidFill>
          <a:ln>
            <a:noFill/>
          </a:ln>
        </p:spPr>
        <p:txBody>
          <a:bodyPr wrap="square" rtlCol="0" anchor="ctr">
            <a:noAutofit/>
          </a:bodyPr>
          <a:lstStyle/>
          <a:p>
            <a:pPr algn="l"/>
            <a:endParaRPr lang="en-US">
              <a:solidFill>
                <a:schemeClr val="tx1"/>
              </a:solidFill>
            </a:endParaRP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userDrawn="1">
            <p:ph type="sldNum" sz="quarter" idx="11"/>
          </p:nvPr>
        </p:nvSpPr>
        <p:spPr>
          <a:xfrm>
            <a:off x="11506200" y="6348353"/>
            <a:ext cx="216000" cy="215900"/>
          </a:xfrm>
          <a:prstGeom prst="rect">
            <a:avLst/>
          </a:prstGeom>
        </p:spPr>
        <p:txBody>
          <a:bodyPr/>
          <a:lstStyle/>
          <a:p>
            <a:fld id="{F59CD943-D024-467A-B36E-F11E1285ED75}" type="slidenum">
              <a:rPr lang="en-GB" smtClean="0"/>
              <a:pPr/>
              <a:t>‹#›</a:t>
            </a:fld>
            <a:endParaRPr lang="en-GB" dirty="0"/>
          </a:p>
        </p:txBody>
      </p:sp>
      <p:sp>
        <p:nvSpPr>
          <p:cNvPr id="11" name="Text Placeholder 12">
            <a:extLst>
              <a:ext uri="{FF2B5EF4-FFF2-40B4-BE49-F238E27FC236}">
                <a16:creationId xmlns:a16="http://schemas.microsoft.com/office/drawing/2014/main" id="{A9CD24D4-DA21-58A6-D7F7-52F6BB2323FF}"/>
              </a:ext>
            </a:extLst>
          </p:cNvPr>
          <p:cNvSpPr>
            <a:spLocks noGrp="1"/>
          </p:cNvSpPr>
          <p:nvPr userDrawn="1">
            <p:ph type="body" sz="quarter" idx="18"/>
          </p:nvPr>
        </p:nvSpPr>
        <p:spPr>
          <a:xfrm>
            <a:off x="4888090" y="1392702"/>
            <a:ext cx="6833017" cy="3908245"/>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userDrawn="1">
            <p:ph type="body" sz="quarter" idx="19" hasCustomPrompt="1"/>
          </p:nvPr>
        </p:nvSpPr>
        <p:spPr>
          <a:xfrm>
            <a:off x="4873560" y="746408"/>
            <a:ext cx="6847547" cy="519684"/>
          </a:xfrm>
          <a:prstGeom prst="rect">
            <a:avLst/>
          </a:prstGeom>
        </p:spPr>
        <p:txBody>
          <a:bodyPr lIns="0" tIns="0" rIns="0" bIns="0">
            <a:noAutofit/>
          </a:bodyPr>
          <a:lstStyle>
            <a:lvl1pPr marL="0" indent="0">
              <a:lnSpc>
                <a:spcPct val="90000"/>
              </a:lnSpc>
              <a:buNone/>
              <a:defRPr lang="en-GB" sz="3200" dirty="0">
                <a:solidFill>
                  <a:schemeClr val="bg2"/>
                </a:solidFill>
                <a:latin typeface="+mj-lt"/>
              </a:defRPr>
            </a:lvl1pPr>
          </a:lstStyle>
          <a:p>
            <a:pPr lvl="0"/>
            <a:r>
              <a:rPr lang="en-US" dirty="0"/>
              <a:t>Subhead avenir pro 32pt</a:t>
            </a:r>
            <a:endParaRPr lang="en-GB" dirty="0"/>
          </a:p>
        </p:txBody>
      </p:sp>
      <p:grpSp>
        <p:nvGrpSpPr>
          <p:cNvPr id="20" name="Group 19"/>
          <p:cNvGrpSpPr/>
          <p:nvPr userDrawn="1"/>
        </p:nvGrpSpPr>
        <p:grpSpPr>
          <a:xfrm>
            <a:off x="551014" y="6224387"/>
            <a:ext cx="1638719" cy="409534"/>
            <a:chOff x="531302" y="1372525"/>
            <a:chExt cx="2605284" cy="651089"/>
          </a:xfrm>
        </p:grpSpPr>
        <p:grpSp>
          <p:nvGrpSpPr>
            <p:cNvPr id="21" name="Group 20"/>
            <p:cNvGrpSpPr/>
            <p:nvPr userDrawn="1"/>
          </p:nvGrpSpPr>
          <p:grpSpPr>
            <a:xfrm>
              <a:off x="531302" y="1372525"/>
              <a:ext cx="1174792" cy="533120"/>
              <a:chOff x="531302" y="1372525"/>
              <a:chExt cx="1174792" cy="533120"/>
            </a:xfrm>
          </p:grpSpPr>
          <p:sp>
            <p:nvSpPr>
              <p:cNvPr id="23" name="Freeform 22">
                <a:extLst>
                  <a:ext uri="{FF2B5EF4-FFF2-40B4-BE49-F238E27FC236}">
                    <a16:creationId xmlns:a16="http://schemas.microsoft.com/office/drawing/2014/main" id="{AA976A32-0EA5-4B87-3E15-244E5FA1BFA5}"/>
                  </a:ext>
                </a:extLst>
              </p:cNvPr>
              <p:cNvSpPr/>
              <p:nvPr/>
            </p:nvSpPr>
            <p:spPr>
              <a:xfrm>
                <a:off x="537229" y="1801661"/>
                <a:ext cx="61959" cy="101828"/>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chemeClr val="bg1"/>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F883BDF-CA8B-1787-BB09-5A45EE555DE7}"/>
                  </a:ext>
                </a:extLst>
              </p:cNvPr>
              <p:cNvSpPr/>
              <p:nvPr/>
            </p:nvSpPr>
            <p:spPr>
              <a:xfrm>
                <a:off x="605654" y="1837490"/>
                <a:ext cx="52531" cy="67616"/>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chemeClr val="bg1"/>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58E560A-B3F6-8336-20C4-6BD0FF4ADC60}"/>
                  </a:ext>
                </a:extLst>
              </p:cNvPr>
              <p:cNvSpPr/>
              <p:nvPr/>
            </p:nvSpPr>
            <p:spPr>
              <a:xfrm>
                <a:off x="678389" y="1838298"/>
                <a:ext cx="32596" cy="65191"/>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chemeClr val="bg1"/>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C590BAF-5707-61E9-45DB-4FF5789E36EC}"/>
                  </a:ext>
                </a:extLst>
              </p:cNvPr>
              <p:cNvSpPr/>
              <p:nvPr/>
            </p:nvSpPr>
            <p:spPr>
              <a:xfrm>
                <a:off x="716643" y="1811898"/>
                <a:ext cx="35828" cy="91591"/>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chemeClr val="bg1"/>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1B24298-065C-2A3C-AE78-899A17B8804C}"/>
                  </a:ext>
                </a:extLst>
              </p:cNvPr>
              <p:cNvSpPr/>
              <p:nvPr/>
            </p:nvSpPr>
            <p:spPr>
              <a:xfrm>
                <a:off x="790455" y="1837490"/>
                <a:ext cx="66539" cy="67616"/>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chemeClr val="bg1"/>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9314CA2-9EBA-E46F-01C9-040CBED0A91B}"/>
                  </a:ext>
                </a:extLst>
              </p:cNvPr>
              <p:cNvSpPr/>
              <p:nvPr/>
            </p:nvSpPr>
            <p:spPr>
              <a:xfrm>
                <a:off x="865345" y="1800853"/>
                <a:ext cx="34482" cy="102367"/>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chemeClr val="bg1"/>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E3B1A46-11F8-F3FA-93D4-DA94906CD075}"/>
                  </a:ext>
                </a:extLst>
              </p:cNvPr>
              <p:cNvSpPr/>
              <p:nvPr/>
            </p:nvSpPr>
            <p:spPr>
              <a:xfrm>
                <a:off x="934039" y="1799506"/>
                <a:ext cx="102907" cy="105600"/>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chemeClr val="bg1"/>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E8E4A7-6983-D3BC-E238-3B5DFFC9CE6D}"/>
                  </a:ext>
                </a:extLst>
              </p:cNvPr>
              <p:cNvSpPr/>
              <p:nvPr/>
            </p:nvSpPr>
            <p:spPr>
              <a:xfrm>
                <a:off x="1048260" y="1801661"/>
                <a:ext cx="18857" cy="101828"/>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chemeClr val="bg1"/>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71687FFE-76AF-53CE-EEBA-AAADFCD4372E}"/>
                  </a:ext>
                </a:extLst>
              </p:cNvPr>
              <p:cNvSpPr/>
              <p:nvPr/>
            </p:nvSpPr>
            <p:spPr>
              <a:xfrm>
                <a:off x="1078432" y="1835065"/>
                <a:ext cx="60882" cy="70041"/>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chemeClr val="bg1"/>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B2EE6C7-CF7B-DC37-1FA1-E31181C54B0E}"/>
                  </a:ext>
                </a:extLst>
              </p:cNvPr>
              <p:cNvSpPr/>
              <p:nvPr/>
            </p:nvSpPr>
            <p:spPr>
              <a:xfrm>
                <a:off x="1154939" y="1835604"/>
                <a:ext cx="40947" cy="67885"/>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chemeClr val="bg1"/>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02D9565-CE31-43D9-4C14-7BFD6E626E8D}"/>
                  </a:ext>
                </a:extLst>
              </p:cNvPr>
              <p:cNvSpPr/>
              <p:nvPr/>
            </p:nvSpPr>
            <p:spPr>
              <a:xfrm>
                <a:off x="1201004" y="1801661"/>
                <a:ext cx="30171" cy="101828"/>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chemeClr val="bg1"/>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1083FB7-B0A3-F2FE-433B-A6AAFBF252FE}"/>
                  </a:ext>
                </a:extLst>
              </p:cNvPr>
              <p:cNvSpPr/>
              <p:nvPr/>
            </p:nvSpPr>
            <p:spPr>
              <a:xfrm>
                <a:off x="1239257" y="1836681"/>
                <a:ext cx="69771" cy="66808"/>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chemeClr val="bg1"/>
              </a:solidFill>
              <a:ln w="2684"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3348BC6-9590-2FD5-63C0-2AC383F81CC6}"/>
                  </a:ext>
                </a:extLst>
              </p:cNvPr>
              <p:cNvSpPr/>
              <p:nvPr/>
            </p:nvSpPr>
            <p:spPr>
              <a:xfrm>
                <a:off x="1312261" y="1835065"/>
                <a:ext cx="60882" cy="70041"/>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chemeClr val="bg1"/>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ABBDF44-8A00-EB25-D8D5-A3243D320BB6}"/>
                  </a:ext>
                </a:extLst>
              </p:cNvPr>
              <p:cNvSpPr/>
              <p:nvPr/>
            </p:nvSpPr>
            <p:spPr>
              <a:xfrm>
                <a:off x="1382842" y="1811089"/>
                <a:ext cx="44449" cy="92939"/>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chemeClr val="bg1"/>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B7BAE74-8A4D-2408-1720-BECD7849E832}"/>
                  </a:ext>
                </a:extLst>
              </p:cNvPr>
              <p:cNvSpPr/>
              <p:nvPr/>
            </p:nvSpPr>
            <p:spPr>
              <a:xfrm>
                <a:off x="1435912" y="1835604"/>
                <a:ext cx="69771" cy="70041"/>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chemeClr val="bg1"/>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7DFD7A2-CCA4-6013-6F19-194BB1F0C815}"/>
                  </a:ext>
                </a:extLst>
              </p:cNvPr>
              <p:cNvSpPr/>
              <p:nvPr/>
            </p:nvSpPr>
            <p:spPr>
              <a:xfrm>
                <a:off x="1526427" y="1662483"/>
                <a:ext cx="33429" cy="35366"/>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chemeClr val="bg1"/>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C7FBA1B-05F4-3965-7573-14C0D4119D66}"/>
                  </a:ext>
                </a:extLst>
              </p:cNvPr>
              <p:cNvSpPr/>
              <p:nvPr/>
            </p:nvSpPr>
            <p:spPr>
              <a:xfrm>
                <a:off x="997859" y="1372525"/>
                <a:ext cx="389301" cy="134436"/>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chemeClr val="bg1"/>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84B985D-E036-B179-1F1B-28D82D40CCCD}"/>
                  </a:ext>
                </a:extLst>
              </p:cNvPr>
              <p:cNvSpPr/>
              <p:nvPr/>
            </p:nvSpPr>
            <p:spPr>
              <a:xfrm>
                <a:off x="531302" y="1490784"/>
                <a:ext cx="122033" cy="208509"/>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chemeClr val="bg1"/>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948226E-9BFE-C9A3-A69B-B7DA01D09DA1}"/>
                  </a:ext>
                </a:extLst>
              </p:cNvPr>
              <p:cNvSpPr/>
              <p:nvPr/>
            </p:nvSpPr>
            <p:spPr>
              <a:xfrm>
                <a:off x="672731" y="1535505"/>
                <a:ext cx="159209" cy="163250"/>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chemeClr val="bg1"/>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801628B-627B-0D9A-852B-C03E60F35C52}"/>
                  </a:ext>
                </a:extLst>
              </p:cNvPr>
              <p:cNvSpPr/>
              <p:nvPr/>
            </p:nvSpPr>
            <p:spPr>
              <a:xfrm>
                <a:off x="855916" y="1490517"/>
                <a:ext cx="121494" cy="208506"/>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chemeClr val="bg1"/>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38D4311-1554-1DBA-078D-87FE6818DAE0}"/>
                  </a:ext>
                </a:extLst>
              </p:cNvPr>
              <p:cNvSpPr/>
              <p:nvPr/>
            </p:nvSpPr>
            <p:spPr>
              <a:xfrm>
                <a:off x="1002195" y="1535505"/>
                <a:ext cx="36906" cy="162980"/>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chemeClr val="bg1"/>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9B53846-C7BE-F731-6328-58BF4495910A}"/>
                  </a:ext>
                </a:extLst>
              </p:cNvPr>
              <p:cNvSpPr/>
              <p:nvPr/>
            </p:nvSpPr>
            <p:spPr>
              <a:xfrm>
                <a:off x="1074391" y="1488901"/>
                <a:ext cx="135502" cy="212817"/>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chemeClr val="bg1"/>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2F36ECD-A6B5-3226-76B6-909D4D4A4D32}"/>
                  </a:ext>
                </a:extLst>
              </p:cNvPr>
              <p:cNvSpPr/>
              <p:nvPr/>
            </p:nvSpPr>
            <p:spPr>
              <a:xfrm>
                <a:off x="1238718" y="1532262"/>
                <a:ext cx="84857" cy="166492"/>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chemeClr val="bg1"/>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A92071B-A0ED-0D54-7ABD-BD97CD27C783}"/>
                  </a:ext>
                </a:extLst>
              </p:cNvPr>
              <p:cNvSpPr/>
              <p:nvPr/>
            </p:nvSpPr>
            <p:spPr>
              <a:xfrm>
                <a:off x="1346205" y="1535505"/>
                <a:ext cx="36906" cy="162980"/>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chemeClr val="bg1"/>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21D4160-9DDA-91F7-F547-4DAB54A06FA6}"/>
                  </a:ext>
                </a:extLst>
              </p:cNvPr>
              <p:cNvSpPr/>
              <p:nvPr/>
            </p:nvSpPr>
            <p:spPr>
              <a:xfrm>
                <a:off x="1411936" y="1532494"/>
                <a:ext cx="113412" cy="169002"/>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chemeClr val="bg1"/>
              </a:solidFill>
              <a:ln w="2684" cap="flat">
                <a:noFill/>
                <a:prstDash val="solid"/>
                <a:miter/>
              </a:ln>
            </p:spPr>
            <p:txBody>
              <a:bodyPr rtlCol="0" anchor="ctr"/>
              <a:lstStyle/>
              <a:p>
                <a:endParaRPr lang="en-US"/>
              </a:p>
            </p:txBody>
          </p:sp>
          <p:cxnSp>
            <p:nvCxnSpPr>
              <p:cNvPr id="49" name="Straight Connector 48"/>
              <p:cNvCxnSpPr/>
              <p:nvPr/>
            </p:nvCxnSpPr>
            <p:spPr>
              <a:xfrm>
                <a:off x="1706094" y="1506961"/>
                <a:ext cx="0" cy="3885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2" name="Picture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47390" y="1439743"/>
              <a:ext cx="1389196" cy="583871"/>
            </a:xfrm>
            <a:prstGeom prst="rect">
              <a:avLst/>
            </a:prstGeom>
          </p:spPr>
        </p:pic>
      </p:grpSp>
    </p:spTree>
    <p:extLst>
      <p:ext uri="{BB962C8B-B14F-4D97-AF65-F5344CB8AC3E}">
        <p14:creationId xmlns:p14="http://schemas.microsoft.com/office/powerpoint/2010/main" val="218822521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Light image - 1 line only">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9F2FCA-3A1B-2C34-BAB8-06E7404831F2}"/>
              </a:ext>
            </a:extLst>
          </p:cNvPr>
          <p:cNvSpPr/>
          <p:nvPr userDrawn="1"/>
        </p:nvSpPr>
        <p:spPr>
          <a:xfrm rot="10800000">
            <a:off x="0" y="0"/>
            <a:ext cx="12192000" cy="6858000"/>
          </a:xfrm>
          <a:prstGeom prst="rect">
            <a:avLst/>
          </a:prstGeom>
          <a:gradFill>
            <a:gsLst>
              <a:gs pos="81000">
                <a:srgbClr val="917FE5"/>
              </a:gs>
              <a:gs pos="100000">
                <a:srgbClr val="7188E9"/>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5400">
                <a:solidFill>
                  <a:schemeClr val="bg1"/>
                </a:solidFill>
                <a:latin typeface="+mj-lt"/>
              </a:defRPr>
            </a:lvl1pPr>
          </a:lstStyle>
          <a:p>
            <a:pPr lvl="0"/>
            <a:r>
              <a:rPr lang="en-US" dirty="0"/>
              <a:t>Section break one line</a:t>
            </a:r>
          </a:p>
        </p:txBody>
      </p:sp>
      <p:sp>
        <p:nvSpPr>
          <p:cNvPr id="11"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a:prstGeom prst="rect">
            <a:avLst/>
          </a:prstGeom>
        </p:spPr>
        <p:txBody>
          <a:bodyPr/>
          <a:lstStyle>
            <a:lvl1pPr>
              <a:defRPr>
                <a:solidFill>
                  <a:schemeClr val="bg1"/>
                </a:solidFill>
              </a:defRPr>
            </a:lvl1pPr>
          </a:lstStyle>
          <a:p>
            <a:fld id="{F59CD943-D024-467A-B36E-F11E1285ED75}" type="slidenum">
              <a:rPr lang="en-GB" smtClean="0"/>
              <a:pPr/>
              <a:t>‹#›</a:t>
            </a:fld>
            <a:endParaRPr lang="en-GB" dirty="0"/>
          </a:p>
        </p:txBody>
      </p:sp>
      <p:grpSp>
        <p:nvGrpSpPr>
          <p:cNvPr id="12" name="Group 11"/>
          <p:cNvGrpSpPr/>
          <p:nvPr userDrawn="1"/>
        </p:nvGrpSpPr>
        <p:grpSpPr>
          <a:xfrm>
            <a:off x="551014" y="6224387"/>
            <a:ext cx="1638719" cy="409534"/>
            <a:chOff x="531302" y="1372525"/>
            <a:chExt cx="2605284" cy="651089"/>
          </a:xfrm>
        </p:grpSpPr>
        <p:grpSp>
          <p:nvGrpSpPr>
            <p:cNvPr id="13" name="Group 12"/>
            <p:cNvGrpSpPr/>
            <p:nvPr userDrawn="1"/>
          </p:nvGrpSpPr>
          <p:grpSpPr>
            <a:xfrm>
              <a:off x="531302" y="1372525"/>
              <a:ext cx="1174792" cy="533120"/>
              <a:chOff x="531302" y="1372525"/>
              <a:chExt cx="1174792" cy="533120"/>
            </a:xfrm>
          </p:grpSpPr>
          <p:sp>
            <p:nvSpPr>
              <p:cNvPr id="15" name="Freeform 14">
                <a:extLst>
                  <a:ext uri="{FF2B5EF4-FFF2-40B4-BE49-F238E27FC236}">
                    <a16:creationId xmlns:a16="http://schemas.microsoft.com/office/drawing/2014/main" id="{AA976A32-0EA5-4B87-3E15-244E5FA1BFA5}"/>
                  </a:ext>
                </a:extLst>
              </p:cNvPr>
              <p:cNvSpPr/>
              <p:nvPr/>
            </p:nvSpPr>
            <p:spPr>
              <a:xfrm>
                <a:off x="537229" y="1801661"/>
                <a:ext cx="61959" cy="101828"/>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chemeClr val="bg1"/>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F883BDF-CA8B-1787-BB09-5A45EE555DE7}"/>
                  </a:ext>
                </a:extLst>
              </p:cNvPr>
              <p:cNvSpPr/>
              <p:nvPr/>
            </p:nvSpPr>
            <p:spPr>
              <a:xfrm>
                <a:off x="605654" y="1837490"/>
                <a:ext cx="52531" cy="67616"/>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chemeClr val="bg1"/>
              </a:solidFill>
              <a:ln w="268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58E560A-B3F6-8336-20C4-6BD0FF4ADC60}"/>
                  </a:ext>
                </a:extLst>
              </p:cNvPr>
              <p:cNvSpPr/>
              <p:nvPr/>
            </p:nvSpPr>
            <p:spPr>
              <a:xfrm>
                <a:off x="678389" y="1838298"/>
                <a:ext cx="32596" cy="65191"/>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chemeClr val="bg1"/>
              </a:solidFill>
              <a:ln w="268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C590BAF-5707-61E9-45DB-4FF5789E36EC}"/>
                  </a:ext>
                </a:extLst>
              </p:cNvPr>
              <p:cNvSpPr/>
              <p:nvPr/>
            </p:nvSpPr>
            <p:spPr>
              <a:xfrm>
                <a:off x="716643" y="1811898"/>
                <a:ext cx="35828" cy="91591"/>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chemeClr val="bg1"/>
              </a:solidFill>
              <a:ln w="268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1B24298-065C-2A3C-AE78-899A17B8804C}"/>
                  </a:ext>
                </a:extLst>
              </p:cNvPr>
              <p:cNvSpPr/>
              <p:nvPr/>
            </p:nvSpPr>
            <p:spPr>
              <a:xfrm>
                <a:off x="790455" y="1837490"/>
                <a:ext cx="66539" cy="67616"/>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chemeClr val="bg1"/>
              </a:solidFill>
              <a:ln w="268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9314CA2-9EBA-E46F-01C9-040CBED0A91B}"/>
                  </a:ext>
                </a:extLst>
              </p:cNvPr>
              <p:cNvSpPr/>
              <p:nvPr/>
            </p:nvSpPr>
            <p:spPr>
              <a:xfrm>
                <a:off x="865345" y="1800853"/>
                <a:ext cx="34482" cy="102367"/>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chemeClr val="bg1"/>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E3B1A46-11F8-F3FA-93D4-DA94906CD075}"/>
                  </a:ext>
                </a:extLst>
              </p:cNvPr>
              <p:cNvSpPr/>
              <p:nvPr/>
            </p:nvSpPr>
            <p:spPr>
              <a:xfrm>
                <a:off x="934039" y="1799506"/>
                <a:ext cx="102907" cy="105600"/>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chemeClr val="bg1"/>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8E8E4A7-6983-D3BC-E238-3B5DFFC9CE6D}"/>
                  </a:ext>
                </a:extLst>
              </p:cNvPr>
              <p:cNvSpPr/>
              <p:nvPr/>
            </p:nvSpPr>
            <p:spPr>
              <a:xfrm>
                <a:off x="1048260" y="1801661"/>
                <a:ext cx="18857" cy="101828"/>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chemeClr val="bg1"/>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1687FFE-76AF-53CE-EEBA-AAADFCD4372E}"/>
                  </a:ext>
                </a:extLst>
              </p:cNvPr>
              <p:cNvSpPr/>
              <p:nvPr/>
            </p:nvSpPr>
            <p:spPr>
              <a:xfrm>
                <a:off x="1078432" y="1835065"/>
                <a:ext cx="60882" cy="70041"/>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chemeClr val="bg1"/>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B2EE6C7-CF7B-DC37-1FA1-E31181C54B0E}"/>
                  </a:ext>
                </a:extLst>
              </p:cNvPr>
              <p:cNvSpPr/>
              <p:nvPr/>
            </p:nvSpPr>
            <p:spPr>
              <a:xfrm>
                <a:off x="1154939" y="1835604"/>
                <a:ext cx="40947" cy="67885"/>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chemeClr val="bg1"/>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02D9565-CE31-43D9-4C14-7BFD6E626E8D}"/>
                  </a:ext>
                </a:extLst>
              </p:cNvPr>
              <p:cNvSpPr/>
              <p:nvPr/>
            </p:nvSpPr>
            <p:spPr>
              <a:xfrm>
                <a:off x="1201004" y="1801661"/>
                <a:ext cx="30171" cy="101828"/>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chemeClr val="bg1"/>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1083FB7-B0A3-F2FE-433B-A6AAFBF252FE}"/>
                  </a:ext>
                </a:extLst>
              </p:cNvPr>
              <p:cNvSpPr/>
              <p:nvPr/>
            </p:nvSpPr>
            <p:spPr>
              <a:xfrm>
                <a:off x="1239257" y="1836681"/>
                <a:ext cx="69771" cy="66808"/>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chemeClr val="bg1"/>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3348BC6-9590-2FD5-63C0-2AC383F81CC6}"/>
                  </a:ext>
                </a:extLst>
              </p:cNvPr>
              <p:cNvSpPr/>
              <p:nvPr/>
            </p:nvSpPr>
            <p:spPr>
              <a:xfrm>
                <a:off x="1312261" y="1835065"/>
                <a:ext cx="60882" cy="70041"/>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chemeClr val="bg1"/>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ABBDF44-8A00-EB25-D8D5-A3243D320BB6}"/>
                  </a:ext>
                </a:extLst>
              </p:cNvPr>
              <p:cNvSpPr/>
              <p:nvPr/>
            </p:nvSpPr>
            <p:spPr>
              <a:xfrm>
                <a:off x="1382842" y="1811089"/>
                <a:ext cx="44449" cy="92939"/>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chemeClr val="bg1"/>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B7BAE74-8A4D-2408-1720-BECD7849E832}"/>
                  </a:ext>
                </a:extLst>
              </p:cNvPr>
              <p:cNvSpPr/>
              <p:nvPr/>
            </p:nvSpPr>
            <p:spPr>
              <a:xfrm>
                <a:off x="1435912" y="1835604"/>
                <a:ext cx="69771" cy="70041"/>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chemeClr val="bg1"/>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7DFD7A2-CCA4-6013-6F19-194BB1F0C815}"/>
                  </a:ext>
                </a:extLst>
              </p:cNvPr>
              <p:cNvSpPr/>
              <p:nvPr/>
            </p:nvSpPr>
            <p:spPr>
              <a:xfrm>
                <a:off x="1526427" y="1662483"/>
                <a:ext cx="33429" cy="35366"/>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chemeClr val="bg1"/>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C7FBA1B-05F4-3965-7573-14C0D4119D66}"/>
                  </a:ext>
                </a:extLst>
              </p:cNvPr>
              <p:cNvSpPr/>
              <p:nvPr/>
            </p:nvSpPr>
            <p:spPr>
              <a:xfrm>
                <a:off x="997859" y="1372525"/>
                <a:ext cx="389301" cy="134436"/>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chemeClr val="bg1"/>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84B985D-E036-B179-1F1B-28D82D40CCCD}"/>
                  </a:ext>
                </a:extLst>
              </p:cNvPr>
              <p:cNvSpPr/>
              <p:nvPr/>
            </p:nvSpPr>
            <p:spPr>
              <a:xfrm>
                <a:off x="531302" y="1490784"/>
                <a:ext cx="122033" cy="208509"/>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chemeClr val="bg1"/>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948226E-9BFE-C9A3-A69B-B7DA01D09DA1}"/>
                  </a:ext>
                </a:extLst>
              </p:cNvPr>
              <p:cNvSpPr/>
              <p:nvPr/>
            </p:nvSpPr>
            <p:spPr>
              <a:xfrm>
                <a:off x="672731" y="1535505"/>
                <a:ext cx="159209" cy="163250"/>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chemeClr val="bg1"/>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801628B-627B-0D9A-852B-C03E60F35C52}"/>
                  </a:ext>
                </a:extLst>
              </p:cNvPr>
              <p:cNvSpPr/>
              <p:nvPr/>
            </p:nvSpPr>
            <p:spPr>
              <a:xfrm>
                <a:off x="855916" y="1490517"/>
                <a:ext cx="121494" cy="208506"/>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chemeClr val="bg1"/>
              </a:solidFill>
              <a:ln w="268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38D4311-1554-1DBA-078D-87FE6818DAE0}"/>
                  </a:ext>
                </a:extLst>
              </p:cNvPr>
              <p:cNvSpPr/>
              <p:nvPr/>
            </p:nvSpPr>
            <p:spPr>
              <a:xfrm>
                <a:off x="1002195" y="1535505"/>
                <a:ext cx="36906" cy="162980"/>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chemeClr val="bg1"/>
              </a:solidFill>
              <a:ln w="2684"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9B53846-C7BE-F731-6328-58BF4495910A}"/>
                  </a:ext>
                </a:extLst>
              </p:cNvPr>
              <p:cNvSpPr/>
              <p:nvPr/>
            </p:nvSpPr>
            <p:spPr>
              <a:xfrm>
                <a:off x="1074391" y="1488901"/>
                <a:ext cx="135502" cy="212817"/>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chemeClr val="bg1"/>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2F36ECD-A6B5-3226-76B6-909D4D4A4D32}"/>
                  </a:ext>
                </a:extLst>
              </p:cNvPr>
              <p:cNvSpPr/>
              <p:nvPr/>
            </p:nvSpPr>
            <p:spPr>
              <a:xfrm>
                <a:off x="1238718" y="1532262"/>
                <a:ext cx="84857" cy="166492"/>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chemeClr val="bg1"/>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A92071B-A0ED-0D54-7ABD-BD97CD27C783}"/>
                  </a:ext>
                </a:extLst>
              </p:cNvPr>
              <p:cNvSpPr/>
              <p:nvPr/>
            </p:nvSpPr>
            <p:spPr>
              <a:xfrm>
                <a:off x="1346205" y="1535505"/>
                <a:ext cx="36906" cy="162980"/>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chemeClr val="bg1"/>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21D4160-9DDA-91F7-F547-4DAB54A06FA6}"/>
                  </a:ext>
                </a:extLst>
              </p:cNvPr>
              <p:cNvSpPr/>
              <p:nvPr/>
            </p:nvSpPr>
            <p:spPr>
              <a:xfrm>
                <a:off x="1411936" y="1532494"/>
                <a:ext cx="113412" cy="169002"/>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chemeClr val="bg1"/>
              </a:solidFill>
              <a:ln w="2684" cap="flat">
                <a:noFill/>
                <a:prstDash val="solid"/>
                <a:miter/>
              </a:ln>
            </p:spPr>
            <p:txBody>
              <a:bodyPr rtlCol="0" anchor="ctr"/>
              <a:lstStyle/>
              <a:p>
                <a:endParaRPr lang="en-US"/>
              </a:p>
            </p:txBody>
          </p:sp>
          <p:cxnSp>
            <p:nvCxnSpPr>
              <p:cNvPr id="40" name="Straight Connector 39"/>
              <p:cNvCxnSpPr/>
              <p:nvPr/>
            </p:nvCxnSpPr>
            <p:spPr>
              <a:xfrm>
                <a:off x="1706094" y="1506961"/>
                <a:ext cx="0" cy="3885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7390" y="1439743"/>
              <a:ext cx="1389196" cy="583871"/>
            </a:xfrm>
            <a:prstGeom prst="rect">
              <a:avLst/>
            </a:prstGeom>
          </p:spPr>
        </p:pic>
      </p:grpSp>
    </p:spTree>
    <p:extLst>
      <p:ext uri="{BB962C8B-B14F-4D97-AF65-F5344CB8AC3E}">
        <p14:creationId xmlns:p14="http://schemas.microsoft.com/office/powerpoint/2010/main" val="3171588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DF78AAE1-1F2A-83E4-9D29-31265D4377BE}"/>
              </a:ext>
            </a:extLst>
          </p:cNvPr>
          <p:cNvGrpSpPr/>
          <p:nvPr userDrawn="1"/>
        </p:nvGrpSpPr>
        <p:grpSpPr>
          <a:xfrm>
            <a:off x="349423" y="6075013"/>
            <a:ext cx="2546326" cy="619130"/>
            <a:chOff x="551442" y="5926155"/>
            <a:chExt cx="2546326" cy="619130"/>
          </a:xfrm>
        </p:grpSpPr>
        <p:grpSp>
          <p:nvGrpSpPr>
            <p:cNvPr id="4" name="Graphic 6">
              <a:extLst>
                <a:ext uri="{FF2B5EF4-FFF2-40B4-BE49-F238E27FC236}">
                  <a16:creationId xmlns:a16="http://schemas.microsoft.com/office/drawing/2014/main" id="{A51E43D3-851C-DD88-692A-94E2F854B628}"/>
                </a:ext>
              </a:extLst>
            </p:cNvPr>
            <p:cNvGrpSpPr/>
            <p:nvPr/>
          </p:nvGrpSpPr>
          <p:grpSpPr>
            <a:xfrm>
              <a:off x="1240377" y="6417229"/>
              <a:ext cx="1166229" cy="128056"/>
              <a:chOff x="1240377" y="6417229"/>
              <a:chExt cx="1166229" cy="128056"/>
            </a:xfrm>
            <a:solidFill>
              <a:srgbClr val="231F20"/>
            </a:solidFill>
          </p:grpSpPr>
          <p:sp>
            <p:nvSpPr>
              <p:cNvPr id="46" name="Freeform 73">
                <a:extLst>
                  <a:ext uri="{FF2B5EF4-FFF2-40B4-BE49-F238E27FC236}">
                    <a16:creationId xmlns:a16="http://schemas.microsoft.com/office/drawing/2014/main" id="{9E602256-C14A-4A02-E91C-1EE4A0EAEA54}"/>
                  </a:ext>
                </a:extLst>
              </p:cNvPr>
              <p:cNvSpPr/>
              <p:nvPr/>
            </p:nvSpPr>
            <p:spPr>
              <a:xfrm>
                <a:off x="1240377" y="6419516"/>
                <a:ext cx="74890" cy="122911"/>
              </a:xfrm>
              <a:custGeom>
                <a:avLst/>
                <a:gdLst>
                  <a:gd name="connsiteX0" fmla="*/ 10862 w 74890"/>
                  <a:gd name="connsiteY0" fmla="*/ 122911 h 122911"/>
                  <a:gd name="connsiteX1" fmla="*/ 0 w 74890"/>
                  <a:gd name="connsiteY1" fmla="*/ 122911 h 122911"/>
                  <a:gd name="connsiteX2" fmla="*/ 0 w 74890"/>
                  <a:gd name="connsiteY2" fmla="*/ 0 h 122911"/>
                  <a:gd name="connsiteX3" fmla="*/ 32586 w 74890"/>
                  <a:gd name="connsiteY3" fmla="*/ 0 h 122911"/>
                  <a:gd name="connsiteX4" fmla="*/ 74890 w 74890"/>
                  <a:gd name="connsiteY4" fmla="*/ 37159 h 122911"/>
                  <a:gd name="connsiteX5" fmla="*/ 32586 w 74890"/>
                  <a:gd name="connsiteY5" fmla="*/ 74890 h 122911"/>
                  <a:gd name="connsiteX6" fmla="*/ 10862 w 74890"/>
                  <a:gd name="connsiteY6" fmla="*/ 74890 h 122911"/>
                  <a:gd name="connsiteX7" fmla="*/ 10862 w 74890"/>
                  <a:gd name="connsiteY7" fmla="*/ 122911 h 122911"/>
                  <a:gd name="connsiteX8" fmla="*/ 10862 w 74890"/>
                  <a:gd name="connsiteY8" fmla="*/ 9719 h 122911"/>
                  <a:gd name="connsiteX9" fmla="*/ 10862 w 74890"/>
                  <a:gd name="connsiteY9" fmla="*/ 65743 h 122911"/>
                  <a:gd name="connsiteX10" fmla="*/ 33729 w 74890"/>
                  <a:gd name="connsiteY10" fmla="*/ 65743 h 122911"/>
                  <a:gd name="connsiteX11" fmla="*/ 63457 w 74890"/>
                  <a:gd name="connsiteY11" fmla="*/ 37731 h 122911"/>
                  <a:gd name="connsiteX12" fmla="*/ 33729 w 74890"/>
                  <a:gd name="connsiteY12" fmla="*/ 10290 h 122911"/>
                  <a:gd name="connsiteX13" fmla="*/ 10862 w 74890"/>
                  <a:gd name="connsiteY13" fmla="*/ 10290 h 122911"/>
                  <a:gd name="connsiteX14" fmla="*/ 10862 w 74890"/>
                  <a:gd name="connsiteY14" fmla="*/ 9719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90" h="122911">
                    <a:moveTo>
                      <a:pt x="10862" y="122911"/>
                    </a:moveTo>
                    <a:lnTo>
                      <a:pt x="0" y="122911"/>
                    </a:lnTo>
                    <a:lnTo>
                      <a:pt x="0" y="0"/>
                    </a:lnTo>
                    <a:lnTo>
                      <a:pt x="32586" y="0"/>
                    </a:lnTo>
                    <a:cubicBezTo>
                      <a:pt x="60598" y="0"/>
                      <a:pt x="74890" y="16579"/>
                      <a:pt x="74890" y="37159"/>
                    </a:cubicBezTo>
                    <a:cubicBezTo>
                      <a:pt x="74890" y="57740"/>
                      <a:pt x="61170" y="74890"/>
                      <a:pt x="32586" y="74890"/>
                    </a:cubicBezTo>
                    <a:lnTo>
                      <a:pt x="10862" y="74890"/>
                    </a:lnTo>
                    <a:lnTo>
                      <a:pt x="10862" y="122911"/>
                    </a:lnTo>
                    <a:close/>
                    <a:moveTo>
                      <a:pt x="10862" y="9719"/>
                    </a:moveTo>
                    <a:lnTo>
                      <a:pt x="10862" y="65743"/>
                    </a:lnTo>
                    <a:lnTo>
                      <a:pt x="33729" y="65743"/>
                    </a:lnTo>
                    <a:cubicBezTo>
                      <a:pt x="49736" y="65743"/>
                      <a:pt x="63457" y="56025"/>
                      <a:pt x="63457" y="37731"/>
                    </a:cubicBezTo>
                    <a:cubicBezTo>
                      <a:pt x="63457" y="19437"/>
                      <a:pt x="49736" y="10290"/>
                      <a:pt x="33729" y="10290"/>
                    </a:cubicBezTo>
                    <a:lnTo>
                      <a:pt x="10862" y="10290"/>
                    </a:lnTo>
                    <a:lnTo>
                      <a:pt x="10862" y="9719"/>
                    </a:lnTo>
                    <a:close/>
                  </a:path>
                </a:pathLst>
              </a:custGeom>
              <a:solidFill>
                <a:srgbClr val="231F20"/>
              </a:solidFill>
              <a:ln w="5707" cap="flat">
                <a:noFill/>
                <a:prstDash val="solid"/>
                <a:miter/>
              </a:ln>
            </p:spPr>
            <p:txBody>
              <a:bodyPr rtlCol="0" anchor="ctr"/>
              <a:lstStyle/>
              <a:p>
                <a:endParaRPr lang="en-US"/>
              </a:p>
            </p:txBody>
          </p:sp>
          <p:sp>
            <p:nvSpPr>
              <p:cNvPr id="47" name="Freeform 74">
                <a:extLst>
                  <a:ext uri="{FF2B5EF4-FFF2-40B4-BE49-F238E27FC236}">
                    <a16:creationId xmlns:a16="http://schemas.microsoft.com/office/drawing/2014/main" id="{9A30BDE1-E553-F704-DA3E-78F768F6C4BE}"/>
                  </a:ext>
                </a:extLst>
              </p:cNvPr>
              <p:cNvSpPr/>
              <p:nvPr/>
            </p:nvSpPr>
            <p:spPr>
              <a:xfrm>
                <a:off x="1322699" y="6463536"/>
                <a:ext cx="62884" cy="81750"/>
              </a:xfrm>
              <a:custGeom>
                <a:avLst/>
                <a:gdLst>
                  <a:gd name="connsiteX0" fmla="*/ 52595 w 62884"/>
                  <a:gd name="connsiteY0" fmla="*/ 25726 h 81750"/>
                  <a:gd name="connsiteX1" fmla="*/ 33158 w 62884"/>
                  <a:gd name="connsiteY1" fmla="*/ 9147 h 81750"/>
                  <a:gd name="connsiteX2" fmla="*/ 9147 w 62884"/>
                  <a:gd name="connsiteY2" fmla="*/ 17722 h 81750"/>
                  <a:gd name="connsiteX3" fmla="*/ 4002 w 62884"/>
                  <a:gd name="connsiteY3" fmla="*/ 9719 h 81750"/>
                  <a:gd name="connsiteX4" fmla="*/ 33729 w 62884"/>
                  <a:gd name="connsiteY4" fmla="*/ 0 h 81750"/>
                  <a:gd name="connsiteX5" fmla="*/ 62885 w 62884"/>
                  <a:gd name="connsiteY5" fmla="*/ 26297 h 81750"/>
                  <a:gd name="connsiteX6" fmla="*/ 62885 w 62884"/>
                  <a:gd name="connsiteY6" fmla="*/ 79464 h 81750"/>
                  <a:gd name="connsiteX7" fmla="*/ 52023 w 62884"/>
                  <a:gd name="connsiteY7" fmla="*/ 79464 h 81750"/>
                  <a:gd name="connsiteX8" fmla="*/ 52023 w 62884"/>
                  <a:gd name="connsiteY8" fmla="*/ 69745 h 81750"/>
                  <a:gd name="connsiteX9" fmla="*/ 28012 w 62884"/>
                  <a:gd name="connsiteY9" fmla="*/ 81750 h 81750"/>
                  <a:gd name="connsiteX10" fmla="*/ 0 w 62884"/>
                  <a:gd name="connsiteY10" fmla="*/ 58311 h 81750"/>
                  <a:gd name="connsiteX11" fmla="*/ 26297 w 62884"/>
                  <a:gd name="connsiteY11" fmla="*/ 35444 h 81750"/>
                  <a:gd name="connsiteX12" fmla="*/ 44591 w 62884"/>
                  <a:gd name="connsiteY12" fmla="*/ 35444 h 81750"/>
                  <a:gd name="connsiteX13" fmla="*/ 52023 w 62884"/>
                  <a:gd name="connsiteY13" fmla="*/ 28584 h 81750"/>
                  <a:gd name="connsiteX14" fmla="*/ 52595 w 62884"/>
                  <a:gd name="connsiteY14" fmla="*/ 25726 h 81750"/>
                  <a:gd name="connsiteX15" fmla="*/ 52595 w 62884"/>
                  <a:gd name="connsiteY15" fmla="*/ 25726 h 81750"/>
                  <a:gd name="connsiteX16" fmla="*/ 52595 w 62884"/>
                  <a:gd name="connsiteY16" fmla="*/ 51451 h 81750"/>
                  <a:gd name="connsiteX17" fmla="*/ 52595 w 62884"/>
                  <a:gd name="connsiteY17" fmla="*/ 40589 h 81750"/>
                  <a:gd name="connsiteX18" fmla="*/ 42304 w 62884"/>
                  <a:gd name="connsiteY18" fmla="*/ 43448 h 81750"/>
                  <a:gd name="connsiteX19" fmla="*/ 28012 w 62884"/>
                  <a:gd name="connsiteY19" fmla="*/ 43448 h 81750"/>
                  <a:gd name="connsiteX20" fmla="*/ 11434 w 62884"/>
                  <a:gd name="connsiteY20" fmla="*/ 57168 h 81750"/>
                  <a:gd name="connsiteX21" fmla="*/ 29727 w 62884"/>
                  <a:gd name="connsiteY21" fmla="*/ 72032 h 81750"/>
                  <a:gd name="connsiteX22" fmla="*/ 52595 w 62884"/>
                  <a:gd name="connsiteY22" fmla="*/ 51451 h 81750"/>
                  <a:gd name="connsiteX23" fmla="*/ 52595 w 62884"/>
                  <a:gd name="connsiteY23" fmla="*/ 5145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884" h="81750">
                    <a:moveTo>
                      <a:pt x="52595" y="25726"/>
                    </a:moveTo>
                    <a:cubicBezTo>
                      <a:pt x="52595" y="13720"/>
                      <a:pt x="43448" y="9147"/>
                      <a:pt x="33158" y="9147"/>
                    </a:cubicBezTo>
                    <a:cubicBezTo>
                      <a:pt x="23439" y="9147"/>
                      <a:pt x="16007" y="13149"/>
                      <a:pt x="9147" y="17722"/>
                    </a:cubicBezTo>
                    <a:lnTo>
                      <a:pt x="4002" y="9719"/>
                    </a:lnTo>
                    <a:cubicBezTo>
                      <a:pt x="9147" y="5717"/>
                      <a:pt x="20009" y="0"/>
                      <a:pt x="33729" y="0"/>
                    </a:cubicBezTo>
                    <a:cubicBezTo>
                      <a:pt x="52023" y="0"/>
                      <a:pt x="62885" y="10290"/>
                      <a:pt x="62885" y="26297"/>
                    </a:cubicBezTo>
                    <a:lnTo>
                      <a:pt x="62885" y="79464"/>
                    </a:lnTo>
                    <a:lnTo>
                      <a:pt x="52023" y="79464"/>
                    </a:lnTo>
                    <a:lnTo>
                      <a:pt x="52023" y="69745"/>
                    </a:lnTo>
                    <a:cubicBezTo>
                      <a:pt x="47450" y="77749"/>
                      <a:pt x="37159" y="81750"/>
                      <a:pt x="28012" y="81750"/>
                    </a:cubicBezTo>
                    <a:cubicBezTo>
                      <a:pt x="11434" y="81750"/>
                      <a:pt x="0" y="72032"/>
                      <a:pt x="0" y="58311"/>
                    </a:cubicBezTo>
                    <a:cubicBezTo>
                      <a:pt x="0" y="44591"/>
                      <a:pt x="10290" y="35444"/>
                      <a:pt x="26297" y="35444"/>
                    </a:cubicBezTo>
                    <a:lnTo>
                      <a:pt x="44591" y="35444"/>
                    </a:lnTo>
                    <a:cubicBezTo>
                      <a:pt x="49736" y="35444"/>
                      <a:pt x="52023" y="32586"/>
                      <a:pt x="52023" y="28584"/>
                    </a:cubicBezTo>
                    <a:lnTo>
                      <a:pt x="52595" y="25726"/>
                    </a:lnTo>
                    <a:lnTo>
                      <a:pt x="52595" y="25726"/>
                    </a:lnTo>
                    <a:close/>
                    <a:moveTo>
                      <a:pt x="52595" y="51451"/>
                    </a:moveTo>
                    <a:lnTo>
                      <a:pt x="52595" y="40589"/>
                    </a:lnTo>
                    <a:cubicBezTo>
                      <a:pt x="50880" y="42876"/>
                      <a:pt x="46878" y="43448"/>
                      <a:pt x="42304" y="43448"/>
                    </a:cubicBezTo>
                    <a:lnTo>
                      <a:pt x="28012" y="43448"/>
                    </a:lnTo>
                    <a:cubicBezTo>
                      <a:pt x="16579" y="43448"/>
                      <a:pt x="11434" y="49165"/>
                      <a:pt x="11434" y="57168"/>
                    </a:cubicBezTo>
                    <a:cubicBezTo>
                      <a:pt x="11434" y="64028"/>
                      <a:pt x="16579" y="72032"/>
                      <a:pt x="29727" y="72032"/>
                    </a:cubicBezTo>
                    <a:cubicBezTo>
                      <a:pt x="41733" y="72032"/>
                      <a:pt x="52595" y="65743"/>
                      <a:pt x="52595" y="51451"/>
                    </a:cubicBezTo>
                    <a:lnTo>
                      <a:pt x="52595" y="51451"/>
                    </a:lnTo>
                    <a:close/>
                  </a:path>
                </a:pathLst>
              </a:custGeom>
              <a:solidFill>
                <a:srgbClr val="231F20"/>
              </a:solidFill>
              <a:ln w="5707" cap="flat">
                <a:noFill/>
                <a:prstDash val="solid"/>
                <a:miter/>
              </a:ln>
            </p:spPr>
            <p:txBody>
              <a:bodyPr rtlCol="0" anchor="ctr"/>
              <a:lstStyle/>
              <a:p>
                <a:endParaRPr lang="en-US"/>
              </a:p>
            </p:txBody>
          </p:sp>
          <p:sp>
            <p:nvSpPr>
              <p:cNvPr id="48" name="Freeform 75">
                <a:extLst>
                  <a:ext uri="{FF2B5EF4-FFF2-40B4-BE49-F238E27FC236}">
                    <a16:creationId xmlns:a16="http://schemas.microsoft.com/office/drawing/2014/main" id="{BAD0BDEB-4E8F-F4C3-F884-921E0F7B91A3}"/>
                  </a:ext>
                </a:extLst>
              </p:cNvPr>
              <p:cNvSpPr/>
              <p:nvPr/>
            </p:nvSpPr>
            <p:spPr>
              <a:xfrm>
                <a:off x="1410166" y="6463536"/>
                <a:ext cx="39445" cy="78891"/>
              </a:xfrm>
              <a:custGeom>
                <a:avLst/>
                <a:gdLst>
                  <a:gd name="connsiteX0" fmla="*/ 38874 w 39445"/>
                  <a:gd name="connsiteY0" fmla="*/ 10862 h 78891"/>
                  <a:gd name="connsiteX1" fmla="*/ 33729 w 39445"/>
                  <a:gd name="connsiteY1" fmla="*/ 10862 h 78891"/>
                  <a:gd name="connsiteX2" fmla="*/ 10290 w 39445"/>
                  <a:gd name="connsiteY2" fmla="*/ 35444 h 78891"/>
                  <a:gd name="connsiteX3" fmla="*/ 10290 w 39445"/>
                  <a:gd name="connsiteY3" fmla="*/ 78892 h 78891"/>
                  <a:gd name="connsiteX4" fmla="*/ 0 w 39445"/>
                  <a:gd name="connsiteY4" fmla="*/ 78892 h 78891"/>
                  <a:gd name="connsiteX5" fmla="*/ 0 w 39445"/>
                  <a:gd name="connsiteY5" fmla="*/ 1715 h 78891"/>
                  <a:gd name="connsiteX6" fmla="*/ 10290 w 39445"/>
                  <a:gd name="connsiteY6" fmla="*/ 1715 h 78891"/>
                  <a:gd name="connsiteX7" fmla="*/ 10290 w 39445"/>
                  <a:gd name="connsiteY7" fmla="*/ 14864 h 78891"/>
                  <a:gd name="connsiteX8" fmla="*/ 33729 w 39445"/>
                  <a:gd name="connsiteY8" fmla="*/ 0 h 78891"/>
                  <a:gd name="connsiteX9" fmla="*/ 39446 w 39445"/>
                  <a:gd name="connsiteY9" fmla="*/ 572 h 78891"/>
                  <a:gd name="connsiteX10" fmla="*/ 39446 w 39445"/>
                  <a:gd name="connsiteY10" fmla="*/ 10862 h 78891"/>
                  <a:gd name="connsiteX11" fmla="*/ 38874 w 39445"/>
                  <a:gd name="connsiteY11" fmla="*/ 10862 h 7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45" h="78891">
                    <a:moveTo>
                      <a:pt x="38874" y="10862"/>
                    </a:moveTo>
                    <a:lnTo>
                      <a:pt x="33729" y="10862"/>
                    </a:lnTo>
                    <a:cubicBezTo>
                      <a:pt x="20009" y="10862"/>
                      <a:pt x="10290" y="17150"/>
                      <a:pt x="10290" y="35444"/>
                    </a:cubicBezTo>
                    <a:lnTo>
                      <a:pt x="10290" y="78892"/>
                    </a:lnTo>
                    <a:lnTo>
                      <a:pt x="0" y="78892"/>
                    </a:lnTo>
                    <a:lnTo>
                      <a:pt x="0" y="1715"/>
                    </a:lnTo>
                    <a:lnTo>
                      <a:pt x="10290" y="1715"/>
                    </a:lnTo>
                    <a:lnTo>
                      <a:pt x="10290" y="14864"/>
                    </a:lnTo>
                    <a:cubicBezTo>
                      <a:pt x="14864" y="4573"/>
                      <a:pt x="24011" y="0"/>
                      <a:pt x="33729" y="0"/>
                    </a:cubicBezTo>
                    <a:cubicBezTo>
                      <a:pt x="35444" y="0"/>
                      <a:pt x="37159" y="0"/>
                      <a:pt x="39446" y="572"/>
                    </a:cubicBezTo>
                    <a:lnTo>
                      <a:pt x="39446" y="10862"/>
                    </a:lnTo>
                    <a:lnTo>
                      <a:pt x="38874" y="10862"/>
                    </a:lnTo>
                    <a:close/>
                  </a:path>
                </a:pathLst>
              </a:custGeom>
              <a:solidFill>
                <a:srgbClr val="231F20"/>
              </a:solidFill>
              <a:ln w="5707" cap="flat">
                <a:noFill/>
                <a:prstDash val="solid"/>
                <a:miter/>
              </a:ln>
            </p:spPr>
            <p:txBody>
              <a:bodyPr rtlCol="0" anchor="ctr"/>
              <a:lstStyle/>
              <a:p>
                <a:endParaRPr lang="en-US"/>
              </a:p>
            </p:txBody>
          </p:sp>
          <p:sp>
            <p:nvSpPr>
              <p:cNvPr id="49" name="Freeform 76">
                <a:extLst>
                  <a:ext uri="{FF2B5EF4-FFF2-40B4-BE49-F238E27FC236}">
                    <a16:creationId xmlns:a16="http://schemas.microsoft.com/office/drawing/2014/main" id="{4E736410-DF59-D550-49FA-351842F29D74}"/>
                  </a:ext>
                </a:extLst>
              </p:cNvPr>
              <p:cNvSpPr/>
              <p:nvPr/>
            </p:nvSpPr>
            <p:spPr>
              <a:xfrm>
                <a:off x="1456472" y="6432665"/>
                <a:ext cx="42876" cy="110906"/>
              </a:xfrm>
              <a:custGeom>
                <a:avLst/>
                <a:gdLst>
                  <a:gd name="connsiteX0" fmla="*/ 24011 w 42876"/>
                  <a:gd name="connsiteY0" fmla="*/ 0 h 110906"/>
                  <a:gd name="connsiteX1" fmla="*/ 24011 w 42876"/>
                  <a:gd name="connsiteY1" fmla="*/ 32586 h 110906"/>
                  <a:gd name="connsiteX2" fmla="*/ 42876 w 42876"/>
                  <a:gd name="connsiteY2" fmla="*/ 32586 h 110906"/>
                  <a:gd name="connsiteX3" fmla="*/ 42876 w 42876"/>
                  <a:gd name="connsiteY3" fmla="*/ 41733 h 110906"/>
                  <a:gd name="connsiteX4" fmla="*/ 24011 w 42876"/>
                  <a:gd name="connsiteY4" fmla="*/ 41733 h 110906"/>
                  <a:gd name="connsiteX5" fmla="*/ 24011 w 42876"/>
                  <a:gd name="connsiteY5" fmla="*/ 94327 h 110906"/>
                  <a:gd name="connsiteX6" fmla="*/ 34873 w 42876"/>
                  <a:gd name="connsiteY6" fmla="*/ 101759 h 110906"/>
                  <a:gd name="connsiteX7" fmla="*/ 42876 w 42876"/>
                  <a:gd name="connsiteY7" fmla="*/ 101188 h 110906"/>
                  <a:gd name="connsiteX8" fmla="*/ 42876 w 42876"/>
                  <a:gd name="connsiteY8" fmla="*/ 110334 h 110906"/>
                  <a:gd name="connsiteX9" fmla="*/ 30871 w 42876"/>
                  <a:gd name="connsiteY9" fmla="*/ 110906 h 110906"/>
                  <a:gd name="connsiteX10" fmla="*/ 13149 w 42876"/>
                  <a:gd name="connsiteY10" fmla="*/ 94327 h 110906"/>
                  <a:gd name="connsiteX11" fmla="*/ 13149 w 42876"/>
                  <a:gd name="connsiteY11" fmla="*/ 41733 h 110906"/>
                  <a:gd name="connsiteX12" fmla="*/ 0 w 42876"/>
                  <a:gd name="connsiteY12" fmla="*/ 41733 h 110906"/>
                  <a:gd name="connsiteX13" fmla="*/ 0 w 42876"/>
                  <a:gd name="connsiteY13" fmla="*/ 32586 h 110906"/>
                  <a:gd name="connsiteX14" fmla="*/ 13149 w 42876"/>
                  <a:gd name="connsiteY14" fmla="*/ 32586 h 110906"/>
                  <a:gd name="connsiteX15" fmla="*/ 13149 w 42876"/>
                  <a:gd name="connsiteY15" fmla="*/ 0 h 110906"/>
                  <a:gd name="connsiteX16" fmla="*/ 24011 w 42876"/>
                  <a:gd name="connsiteY16" fmla="*/ 0 h 110906"/>
                  <a:gd name="connsiteX17" fmla="*/ 24011 w 42876"/>
                  <a:gd name="connsiteY17" fmla="*/ 0 h 11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76" h="110906">
                    <a:moveTo>
                      <a:pt x="24011" y="0"/>
                    </a:moveTo>
                    <a:lnTo>
                      <a:pt x="24011" y="32586"/>
                    </a:lnTo>
                    <a:lnTo>
                      <a:pt x="42876" y="32586"/>
                    </a:lnTo>
                    <a:lnTo>
                      <a:pt x="42876" y="41733"/>
                    </a:lnTo>
                    <a:lnTo>
                      <a:pt x="24011" y="41733"/>
                    </a:lnTo>
                    <a:lnTo>
                      <a:pt x="24011" y="94327"/>
                    </a:lnTo>
                    <a:cubicBezTo>
                      <a:pt x="24011" y="101759"/>
                      <a:pt x="29156" y="101759"/>
                      <a:pt x="34873" y="101759"/>
                    </a:cubicBezTo>
                    <a:cubicBezTo>
                      <a:pt x="40018" y="101759"/>
                      <a:pt x="42876" y="101188"/>
                      <a:pt x="42876" y="101188"/>
                    </a:cubicBezTo>
                    <a:lnTo>
                      <a:pt x="42876" y="110334"/>
                    </a:lnTo>
                    <a:cubicBezTo>
                      <a:pt x="42876" y="110334"/>
                      <a:pt x="37159" y="110906"/>
                      <a:pt x="30871" y="110906"/>
                    </a:cubicBezTo>
                    <a:cubicBezTo>
                      <a:pt x="22867" y="110906"/>
                      <a:pt x="13149" y="108619"/>
                      <a:pt x="13149" y="94327"/>
                    </a:cubicBezTo>
                    <a:lnTo>
                      <a:pt x="13149" y="41733"/>
                    </a:lnTo>
                    <a:lnTo>
                      <a:pt x="0" y="41733"/>
                    </a:lnTo>
                    <a:lnTo>
                      <a:pt x="0" y="32586"/>
                    </a:lnTo>
                    <a:lnTo>
                      <a:pt x="13149" y="32586"/>
                    </a:lnTo>
                    <a:lnTo>
                      <a:pt x="13149" y="0"/>
                    </a:lnTo>
                    <a:lnTo>
                      <a:pt x="24011" y="0"/>
                    </a:lnTo>
                    <a:lnTo>
                      <a:pt x="24011" y="0"/>
                    </a:lnTo>
                    <a:close/>
                  </a:path>
                </a:pathLst>
              </a:custGeom>
              <a:solidFill>
                <a:srgbClr val="231F20"/>
              </a:solidFill>
              <a:ln w="5707" cap="flat">
                <a:noFill/>
                <a:prstDash val="solid"/>
                <a:miter/>
              </a:ln>
            </p:spPr>
            <p:txBody>
              <a:bodyPr rtlCol="0" anchor="ctr"/>
              <a:lstStyle/>
              <a:p>
                <a:endParaRPr lang="en-US"/>
              </a:p>
            </p:txBody>
          </p:sp>
          <p:sp>
            <p:nvSpPr>
              <p:cNvPr id="50" name="Freeform 77">
                <a:extLst>
                  <a:ext uri="{FF2B5EF4-FFF2-40B4-BE49-F238E27FC236}">
                    <a16:creationId xmlns:a16="http://schemas.microsoft.com/office/drawing/2014/main" id="{5A03DB89-C0F5-3AE6-DCB3-B6D8114B5806}"/>
                  </a:ext>
                </a:extLst>
              </p:cNvPr>
              <p:cNvSpPr/>
              <p:nvPr/>
            </p:nvSpPr>
            <p:spPr>
              <a:xfrm>
                <a:off x="1545654" y="6462964"/>
                <a:ext cx="80035" cy="81178"/>
              </a:xfrm>
              <a:custGeom>
                <a:avLst/>
                <a:gdLst>
                  <a:gd name="connsiteX0" fmla="*/ 40018 w 80035"/>
                  <a:gd name="connsiteY0" fmla="*/ 0 h 81178"/>
                  <a:gd name="connsiteX1" fmla="*/ 80035 w 80035"/>
                  <a:gd name="connsiteY1" fmla="*/ 40589 h 81178"/>
                  <a:gd name="connsiteX2" fmla="*/ 40018 w 80035"/>
                  <a:gd name="connsiteY2" fmla="*/ 81179 h 81178"/>
                  <a:gd name="connsiteX3" fmla="*/ 0 w 80035"/>
                  <a:gd name="connsiteY3" fmla="*/ 40589 h 81178"/>
                  <a:gd name="connsiteX4" fmla="*/ 40018 w 80035"/>
                  <a:gd name="connsiteY4" fmla="*/ 0 h 81178"/>
                  <a:gd name="connsiteX5" fmla="*/ 40018 w 80035"/>
                  <a:gd name="connsiteY5" fmla="*/ 9719 h 81178"/>
                  <a:gd name="connsiteX6" fmla="*/ 10862 w 80035"/>
                  <a:gd name="connsiteY6" fmla="*/ 41161 h 81178"/>
                  <a:gd name="connsiteX7" fmla="*/ 40018 w 80035"/>
                  <a:gd name="connsiteY7" fmla="*/ 72604 h 81178"/>
                  <a:gd name="connsiteX8" fmla="*/ 69173 w 80035"/>
                  <a:gd name="connsiteY8" fmla="*/ 41161 h 81178"/>
                  <a:gd name="connsiteX9" fmla="*/ 40018 w 80035"/>
                  <a:gd name="connsiteY9" fmla="*/ 9719 h 8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35" h="81178">
                    <a:moveTo>
                      <a:pt x="40018" y="0"/>
                    </a:moveTo>
                    <a:cubicBezTo>
                      <a:pt x="62313" y="0"/>
                      <a:pt x="80035" y="17150"/>
                      <a:pt x="80035" y="40589"/>
                    </a:cubicBezTo>
                    <a:cubicBezTo>
                      <a:pt x="80035" y="64028"/>
                      <a:pt x="62313" y="81179"/>
                      <a:pt x="40018" y="81179"/>
                    </a:cubicBezTo>
                    <a:cubicBezTo>
                      <a:pt x="17722" y="81179"/>
                      <a:pt x="0" y="64028"/>
                      <a:pt x="0" y="40589"/>
                    </a:cubicBezTo>
                    <a:cubicBezTo>
                      <a:pt x="0" y="17150"/>
                      <a:pt x="17722" y="0"/>
                      <a:pt x="40018" y="0"/>
                    </a:cubicBezTo>
                    <a:close/>
                    <a:moveTo>
                      <a:pt x="40018" y="9719"/>
                    </a:moveTo>
                    <a:cubicBezTo>
                      <a:pt x="22867" y="9719"/>
                      <a:pt x="10862" y="23439"/>
                      <a:pt x="10862" y="41161"/>
                    </a:cubicBezTo>
                    <a:cubicBezTo>
                      <a:pt x="10862" y="58883"/>
                      <a:pt x="22867" y="72604"/>
                      <a:pt x="40018" y="72604"/>
                    </a:cubicBezTo>
                    <a:cubicBezTo>
                      <a:pt x="57168" y="72604"/>
                      <a:pt x="69173" y="58883"/>
                      <a:pt x="69173" y="41161"/>
                    </a:cubicBezTo>
                    <a:cubicBezTo>
                      <a:pt x="69173" y="23439"/>
                      <a:pt x="57168" y="9719"/>
                      <a:pt x="40018" y="9719"/>
                    </a:cubicBezTo>
                    <a:close/>
                  </a:path>
                </a:pathLst>
              </a:custGeom>
              <a:solidFill>
                <a:srgbClr val="231F20"/>
              </a:solidFill>
              <a:ln w="5707" cap="flat">
                <a:noFill/>
                <a:prstDash val="solid"/>
                <a:miter/>
              </a:ln>
            </p:spPr>
            <p:txBody>
              <a:bodyPr rtlCol="0" anchor="ctr"/>
              <a:lstStyle/>
              <a:p>
                <a:endParaRPr lang="en-US"/>
              </a:p>
            </p:txBody>
          </p:sp>
          <p:sp>
            <p:nvSpPr>
              <p:cNvPr id="51" name="Freeform 78">
                <a:extLst>
                  <a:ext uri="{FF2B5EF4-FFF2-40B4-BE49-F238E27FC236}">
                    <a16:creationId xmlns:a16="http://schemas.microsoft.com/office/drawing/2014/main" id="{4FE9B565-0D98-FBB9-1CA5-7B1C5880BEA0}"/>
                  </a:ext>
                </a:extLst>
              </p:cNvPr>
              <p:cNvSpPr/>
              <p:nvPr/>
            </p:nvSpPr>
            <p:spPr>
              <a:xfrm>
                <a:off x="1635408" y="6418944"/>
                <a:ext cx="41732" cy="123483"/>
              </a:xfrm>
              <a:custGeom>
                <a:avLst/>
                <a:gdLst>
                  <a:gd name="connsiteX0" fmla="*/ 13720 w 41732"/>
                  <a:gd name="connsiteY0" fmla="*/ 18294 h 123483"/>
                  <a:gd name="connsiteX1" fmla="*/ 31442 w 41732"/>
                  <a:gd name="connsiteY1" fmla="*/ 0 h 123483"/>
                  <a:gd name="connsiteX2" fmla="*/ 41733 w 41732"/>
                  <a:gd name="connsiteY2" fmla="*/ 572 h 123483"/>
                  <a:gd name="connsiteX3" fmla="*/ 41733 w 41732"/>
                  <a:gd name="connsiteY3" fmla="*/ 9719 h 123483"/>
                  <a:gd name="connsiteX4" fmla="*/ 33729 w 41732"/>
                  <a:gd name="connsiteY4" fmla="*/ 9147 h 123483"/>
                  <a:gd name="connsiteX5" fmla="*/ 24011 w 41732"/>
                  <a:gd name="connsiteY5" fmla="*/ 19437 h 123483"/>
                  <a:gd name="connsiteX6" fmla="*/ 24011 w 41732"/>
                  <a:gd name="connsiteY6" fmla="*/ 45734 h 123483"/>
                  <a:gd name="connsiteX7" fmla="*/ 40018 w 41732"/>
                  <a:gd name="connsiteY7" fmla="*/ 45734 h 123483"/>
                  <a:gd name="connsiteX8" fmla="*/ 40018 w 41732"/>
                  <a:gd name="connsiteY8" fmla="*/ 54881 h 123483"/>
                  <a:gd name="connsiteX9" fmla="*/ 24011 w 41732"/>
                  <a:gd name="connsiteY9" fmla="*/ 54881 h 123483"/>
                  <a:gd name="connsiteX10" fmla="*/ 24011 w 41732"/>
                  <a:gd name="connsiteY10" fmla="*/ 123483 h 123483"/>
                  <a:gd name="connsiteX11" fmla="*/ 13149 w 41732"/>
                  <a:gd name="connsiteY11" fmla="*/ 123483 h 123483"/>
                  <a:gd name="connsiteX12" fmla="*/ 13149 w 41732"/>
                  <a:gd name="connsiteY12" fmla="*/ 54881 h 123483"/>
                  <a:gd name="connsiteX13" fmla="*/ 0 w 41732"/>
                  <a:gd name="connsiteY13" fmla="*/ 54881 h 123483"/>
                  <a:gd name="connsiteX14" fmla="*/ 0 w 41732"/>
                  <a:gd name="connsiteY14" fmla="*/ 45734 h 123483"/>
                  <a:gd name="connsiteX15" fmla="*/ 13149 w 41732"/>
                  <a:gd name="connsiteY15" fmla="*/ 45734 h 123483"/>
                  <a:gd name="connsiteX16" fmla="*/ 13720 w 41732"/>
                  <a:gd name="connsiteY16" fmla="*/ 18294 h 123483"/>
                  <a:gd name="connsiteX17" fmla="*/ 13720 w 41732"/>
                  <a:gd name="connsiteY17" fmla="*/ 18294 h 12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32" h="123483">
                    <a:moveTo>
                      <a:pt x="13720" y="18294"/>
                    </a:moveTo>
                    <a:cubicBezTo>
                      <a:pt x="13720" y="4002"/>
                      <a:pt x="22867" y="0"/>
                      <a:pt x="31442" y="0"/>
                    </a:cubicBezTo>
                    <a:cubicBezTo>
                      <a:pt x="37159" y="0"/>
                      <a:pt x="41733" y="572"/>
                      <a:pt x="41733" y="572"/>
                    </a:cubicBezTo>
                    <a:lnTo>
                      <a:pt x="41733" y="9719"/>
                    </a:lnTo>
                    <a:cubicBezTo>
                      <a:pt x="41733" y="9719"/>
                      <a:pt x="36588" y="9147"/>
                      <a:pt x="33729" y="9147"/>
                    </a:cubicBezTo>
                    <a:cubicBezTo>
                      <a:pt x="26869" y="9147"/>
                      <a:pt x="24011" y="12005"/>
                      <a:pt x="24011" y="19437"/>
                    </a:cubicBezTo>
                    <a:lnTo>
                      <a:pt x="24011" y="45734"/>
                    </a:lnTo>
                    <a:lnTo>
                      <a:pt x="40018" y="45734"/>
                    </a:lnTo>
                    <a:lnTo>
                      <a:pt x="40018" y="54881"/>
                    </a:lnTo>
                    <a:lnTo>
                      <a:pt x="24011" y="54881"/>
                    </a:lnTo>
                    <a:lnTo>
                      <a:pt x="24011" y="123483"/>
                    </a:lnTo>
                    <a:lnTo>
                      <a:pt x="13149" y="123483"/>
                    </a:lnTo>
                    <a:lnTo>
                      <a:pt x="13149" y="54881"/>
                    </a:lnTo>
                    <a:lnTo>
                      <a:pt x="0" y="54881"/>
                    </a:lnTo>
                    <a:lnTo>
                      <a:pt x="0" y="45734"/>
                    </a:lnTo>
                    <a:lnTo>
                      <a:pt x="13149" y="45734"/>
                    </a:lnTo>
                    <a:lnTo>
                      <a:pt x="13720" y="18294"/>
                    </a:lnTo>
                    <a:lnTo>
                      <a:pt x="13720" y="18294"/>
                    </a:lnTo>
                    <a:close/>
                  </a:path>
                </a:pathLst>
              </a:custGeom>
              <a:solidFill>
                <a:srgbClr val="231F20"/>
              </a:solidFill>
              <a:ln w="5707" cap="flat">
                <a:noFill/>
                <a:prstDash val="solid"/>
                <a:miter/>
              </a:ln>
            </p:spPr>
            <p:txBody>
              <a:bodyPr rtlCol="0" anchor="ctr"/>
              <a:lstStyle/>
              <a:p>
                <a:endParaRPr lang="en-US"/>
              </a:p>
            </p:txBody>
          </p:sp>
          <p:sp>
            <p:nvSpPr>
              <p:cNvPr id="52" name="Freeform 79">
                <a:extLst>
                  <a:ext uri="{FF2B5EF4-FFF2-40B4-BE49-F238E27FC236}">
                    <a16:creationId xmlns:a16="http://schemas.microsoft.com/office/drawing/2014/main" id="{2847B43E-2833-5CEC-B943-3554C4E92E12}"/>
                  </a:ext>
                </a:extLst>
              </p:cNvPr>
              <p:cNvSpPr/>
              <p:nvPr/>
            </p:nvSpPr>
            <p:spPr>
              <a:xfrm>
                <a:off x="1717730" y="6417229"/>
                <a:ext cx="124054" cy="126913"/>
              </a:xfrm>
              <a:custGeom>
                <a:avLst/>
                <a:gdLst>
                  <a:gd name="connsiteX0" fmla="*/ 64028 w 124054"/>
                  <a:gd name="connsiteY0" fmla="*/ 104618 h 126913"/>
                  <a:gd name="connsiteX1" fmla="*/ 97186 w 124054"/>
                  <a:gd name="connsiteY1" fmla="*/ 81179 h 126913"/>
                  <a:gd name="connsiteX2" fmla="*/ 124055 w 124054"/>
                  <a:gd name="connsiteY2" fmla="*/ 81179 h 126913"/>
                  <a:gd name="connsiteX3" fmla="*/ 64028 w 124054"/>
                  <a:gd name="connsiteY3" fmla="*/ 126913 h 126913"/>
                  <a:gd name="connsiteX4" fmla="*/ 0 w 124054"/>
                  <a:gd name="connsiteY4" fmla="*/ 63457 h 126913"/>
                  <a:gd name="connsiteX5" fmla="*/ 64028 w 124054"/>
                  <a:gd name="connsiteY5" fmla="*/ 0 h 126913"/>
                  <a:gd name="connsiteX6" fmla="*/ 124055 w 124054"/>
                  <a:gd name="connsiteY6" fmla="*/ 45734 h 126913"/>
                  <a:gd name="connsiteX7" fmla="*/ 97186 w 124054"/>
                  <a:gd name="connsiteY7" fmla="*/ 45734 h 126913"/>
                  <a:gd name="connsiteX8" fmla="*/ 64028 w 124054"/>
                  <a:gd name="connsiteY8" fmla="*/ 22296 h 126913"/>
                  <a:gd name="connsiteX9" fmla="*/ 25154 w 124054"/>
                  <a:gd name="connsiteY9" fmla="*/ 63457 h 126913"/>
                  <a:gd name="connsiteX10" fmla="*/ 64028 w 124054"/>
                  <a:gd name="connsiteY10" fmla="*/ 104618 h 126913"/>
                  <a:gd name="connsiteX11" fmla="*/ 64028 w 124054"/>
                  <a:gd name="connsiteY11" fmla="*/ 104618 h 12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054" h="126913">
                    <a:moveTo>
                      <a:pt x="64028" y="104618"/>
                    </a:moveTo>
                    <a:cubicBezTo>
                      <a:pt x="80607" y="104618"/>
                      <a:pt x="92612" y="96042"/>
                      <a:pt x="97186" y="81179"/>
                    </a:cubicBezTo>
                    <a:lnTo>
                      <a:pt x="124055" y="81179"/>
                    </a:lnTo>
                    <a:cubicBezTo>
                      <a:pt x="116623" y="110334"/>
                      <a:pt x="91469" y="126913"/>
                      <a:pt x="64028" y="126913"/>
                    </a:cubicBezTo>
                    <a:cubicBezTo>
                      <a:pt x="28012" y="126913"/>
                      <a:pt x="0" y="100616"/>
                      <a:pt x="0" y="63457"/>
                    </a:cubicBezTo>
                    <a:cubicBezTo>
                      <a:pt x="0" y="26297"/>
                      <a:pt x="28012" y="0"/>
                      <a:pt x="64028" y="0"/>
                    </a:cubicBezTo>
                    <a:cubicBezTo>
                      <a:pt x="92041" y="0"/>
                      <a:pt x="117195" y="16579"/>
                      <a:pt x="124055" y="45734"/>
                    </a:cubicBezTo>
                    <a:lnTo>
                      <a:pt x="97186" y="45734"/>
                    </a:lnTo>
                    <a:cubicBezTo>
                      <a:pt x="92612" y="30871"/>
                      <a:pt x="80035" y="22296"/>
                      <a:pt x="64028" y="22296"/>
                    </a:cubicBezTo>
                    <a:cubicBezTo>
                      <a:pt x="40589" y="22296"/>
                      <a:pt x="25154" y="40018"/>
                      <a:pt x="25154" y="63457"/>
                    </a:cubicBezTo>
                    <a:cubicBezTo>
                      <a:pt x="25154" y="86896"/>
                      <a:pt x="41161" y="104618"/>
                      <a:pt x="64028" y="104618"/>
                    </a:cubicBezTo>
                    <a:lnTo>
                      <a:pt x="64028" y="104618"/>
                    </a:lnTo>
                    <a:close/>
                  </a:path>
                </a:pathLst>
              </a:custGeom>
              <a:solidFill>
                <a:srgbClr val="231F20"/>
              </a:solidFill>
              <a:ln w="5707" cap="flat">
                <a:noFill/>
                <a:prstDash val="solid"/>
                <a:miter/>
              </a:ln>
            </p:spPr>
            <p:txBody>
              <a:bodyPr rtlCol="0" anchor="ctr"/>
              <a:lstStyle/>
              <a:p>
                <a:endParaRPr lang="en-US"/>
              </a:p>
            </p:txBody>
          </p:sp>
          <p:sp>
            <p:nvSpPr>
              <p:cNvPr id="53" name="Freeform 80">
                <a:extLst>
                  <a:ext uri="{FF2B5EF4-FFF2-40B4-BE49-F238E27FC236}">
                    <a16:creationId xmlns:a16="http://schemas.microsoft.com/office/drawing/2014/main" id="{3F02E406-4A6C-7592-238C-A5BACDA2ABEE}"/>
                  </a:ext>
                </a:extLst>
              </p:cNvPr>
              <p:cNvSpPr/>
              <p:nvPr/>
            </p:nvSpPr>
            <p:spPr>
              <a:xfrm>
                <a:off x="1856077" y="6419516"/>
                <a:ext cx="22867" cy="122911"/>
              </a:xfrm>
              <a:custGeom>
                <a:avLst/>
                <a:gdLst>
                  <a:gd name="connsiteX0" fmla="*/ 22867 w 22867"/>
                  <a:gd name="connsiteY0" fmla="*/ 122911 h 122911"/>
                  <a:gd name="connsiteX1" fmla="*/ 0 w 22867"/>
                  <a:gd name="connsiteY1" fmla="*/ 122911 h 122911"/>
                  <a:gd name="connsiteX2" fmla="*/ 0 w 22867"/>
                  <a:gd name="connsiteY2" fmla="*/ 0 h 122911"/>
                  <a:gd name="connsiteX3" fmla="*/ 22867 w 22867"/>
                  <a:gd name="connsiteY3" fmla="*/ 0 h 122911"/>
                  <a:gd name="connsiteX4" fmla="*/ 22867 w 22867"/>
                  <a:gd name="connsiteY4" fmla="*/ 122911 h 12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7" h="122911">
                    <a:moveTo>
                      <a:pt x="22867" y="122911"/>
                    </a:moveTo>
                    <a:lnTo>
                      <a:pt x="0" y="122911"/>
                    </a:lnTo>
                    <a:lnTo>
                      <a:pt x="0" y="0"/>
                    </a:lnTo>
                    <a:lnTo>
                      <a:pt x="22867" y="0"/>
                    </a:lnTo>
                    <a:lnTo>
                      <a:pt x="22867" y="122911"/>
                    </a:lnTo>
                    <a:close/>
                  </a:path>
                </a:pathLst>
              </a:custGeom>
              <a:solidFill>
                <a:srgbClr val="231F20"/>
              </a:solidFill>
              <a:ln w="5707" cap="flat">
                <a:noFill/>
                <a:prstDash val="solid"/>
                <a:miter/>
              </a:ln>
            </p:spPr>
            <p:txBody>
              <a:bodyPr rtlCol="0" anchor="ctr"/>
              <a:lstStyle/>
              <a:p>
                <a:endParaRPr lang="en-US"/>
              </a:p>
            </p:txBody>
          </p:sp>
          <p:sp>
            <p:nvSpPr>
              <p:cNvPr id="54" name="Freeform 81">
                <a:extLst>
                  <a:ext uri="{FF2B5EF4-FFF2-40B4-BE49-F238E27FC236}">
                    <a16:creationId xmlns:a16="http://schemas.microsoft.com/office/drawing/2014/main" id="{802FC094-52C6-93E6-28C8-CACED4C27E15}"/>
                  </a:ext>
                </a:extLst>
              </p:cNvPr>
              <p:cNvSpPr/>
              <p:nvPr/>
            </p:nvSpPr>
            <p:spPr>
              <a:xfrm>
                <a:off x="1892665"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2 w 73175"/>
                  <a:gd name="connsiteY19" fmla="*/ 49736 h 84608"/>
                  <a:gd name="connsiteX20" fmla="*/ 23439 w 73175"/>
                  <a:gd name="connsiteY20" fmla="*/ 58312 h 84608"/>
                  <a:gd name="connsiteX21" fmla="*/ 34872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5" y="23439"/>
                      <a:pt x="13149" y="26869"/>
                    </a:cubicBezTo>
                    <a:lnTo>
                      <a:pt x="4002" y="9719"/>
                    </a:lnTo>
                    <a:cubicBezTo>
                      <a:pt x="4002" y="9719"/>
                      <a:pt x="18865"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4" y="34873"/>
                      <a:pt x="50880" y="33158"/>
                      <a:pt x="50880" y="30299"/>
                    </a:cubicBezTo>
                    <a:lnTo>
                      <a:pt x="50308" y="29156"/>
                    </a:lnTo>
                    <a:lnTo>
                      <a:pt x="50308" y="29156"/>
                    </a:lnTo>
                    <a:close/>
                    <a:moveTo>
                      <a:pt x="50308" y="53738"/>
                    </a:moveTo>
                    <a:lnTo>
                      <a:pt x="50308" y="48021"/>
                    </a:lnTo>
                    <a:cubicBezTo>
                      <a:pt x="49164" y="49165"/>
                      <a:pt x="46306" y="49736"/>
                      <a:pt x="43448" y="49736"/>
                    </a:cubicBezTo>
                    <a:lnTo>
                      <a:pt x="34872" y="49736"/>
                    </a:lnTo>
                    <a:cubicBezTo>
                      <a:pt x="27441" y="49736"/>
                      <a:pt x="23439" y="53166"/>
                      <a:pt x="23439" y="58312"/>
                    </a:cubicBezTo>
                    <a:cubicBezTo>
                      <a:pt x="23439" y="63457"/>
                      <a:pt x="28012" y="68030"/>
                      <a:pt x="34872"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5" name="Freeform 82">
                <a:extLst>
                  <a:ext uri="{FF2B5EF4-FFF2-40B4-BE49-F238E27FC236}">
                    <a16:creationId xmlns:a16="http://schemas.microsoft.com/office/drawing/2014/main" id="{6F9238F1-E290-1463-2AF4-2F30C0FC7607}"/>
                  </a:ext>
                </a:extLst>
              </p:cNvPr>
              <p:cNvSpPr/>
              <p:nvPr/>
            </p:nvSpPr>
            <p:spPr>
              <a:xfrm>
                <a:off x="1984705" y="6460677"/>
                <a:ext cx="49164" cy="81750"/>
              </a:xfrm>
              <a:custGeom>
                <a:avLst/>
                <a:gdLst>
                  <a:gd name="connsiteX0" fmla="*/ 49165 w 49164"/>
                  <a:gd name="connsiteY0" fmla="*/ 24011 h 81750"/>
                  <a:gd name="connsiteX1" fmla="*/ 39446 w 49164"/>
                  <a:gd name="connsiteY1" fmla="*/ 24011 h 81750"/>
                  <a:gd name="connsiteX2" fmla="*/ 22867 w 49164"/>
                  <a:gd name="connsiteY2" fmla="*/ 43448 h 81750"/>
                  <a:gd name="connsiteX3" fmla="*/ 22867 w 49164"/>
                  <a:gd name="connsiteY3" fmla="*/ 81750 h 81750"/>
                  <a:gd name="connsiteX4" fmla="*/ 0 w 49164"/>
                  <a:gd name="connsiteY4" fmla="*/ 81750 h 81750"/>
                  <a:gd name="connsiteX5" fmla="*/ 0 w 49164"/>
                  <a:gd name="connsiteY5" fmla="*/ 1143 h 81750"/>
                  <a:gd name="connsiteX6" fmla="*/ 22296 w 49164"/>
                  <a:gd name="connsiteY6" fmla="*/ 1143 h 81750"/>
                  <a:gd name="connsiteX7" fmla="*/ 22296 w 49164"/>
                  <a:gd name="connsiteY7" fmla="*/ 13720 h 81750"/>
                  <a:gd name="connsiteX8" fmla="*/ 42876 w 49164"/>
                  <a:gd name="connsiteY8" fmla="*/ 0 h 81750"/>
                  <a:gd name="connsiteX9" fmla="*/ 49165 w 49164"/>
                  <a:gd name="connsiteY9" fmla="*/ 572 h 81750"/>
                  <a:gd name="connsiteX10" fmla="*/ 49165 w 49164"/>
                  <a:gd name="connsiteY10" fmla="*/ 24011 h 81750"/>
                  <a:gd name="connsiteX11" fmla="*/ 49165 w 49164"/>
                  <a:gd name="connsiteY11" fmla="*/ 2401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164" h="81750">
                    <a:moveTo>
                      <a:pt x="49165" y="24011"/>
                    </a:moveTo>
                    <a:lnTo>
                      <a:pt x="39446" y="24011"/>
                    </a:lnTo>
                    <a:cubicBezTo>
                      <a:pt x="28013" y="24011"/>
                      <a:pt x="22867" y="29156"/>
                      <a:pt x="22867" y="43448"/>
                    </a:cubicBezTo>
                    <a:lnTo>
                      <a:pt x="22867" y="81750"/>
                    </a:lnTo>
                    <a:lnTo>
                      <a:pt x="0" y="81750"/>
                    </a:lnTo>
                    <a:lnTo>
                      <a:pt x="0" y="1143"/>
                    </a:lnTo>
                    <a:lnTo>
                      <a:pt x="22296" y="1143"/>
                    </a:lnTo>
                    <a:lnTo>
                      <a:pt x="22296" y="13720"/>
                    </a:lnTo>
                    <a:cubicBezTo>
                      <a:pt x="25154" y="5145"/>
                      <a:pt x="33158" y="0"/>
                      <a:pt x="42876" y="0"/>
                    </a:cubicBezTo>
                    <a:cubicBezTo>
                      <a:pt x="45163" y="0"/>
                      <a:pt x="46878" y="0"/>
                      <a:pt x="49165" y="572"/>
                    </a:cubicBezTo>
                    <a:lnTo>
                      <a:pt x="49165" y="24011"/>
                    </a:lnTo>
                    <a:lnTo>
                      <a:pt x="49165" y="24011"/>
                    </a:lnTo>
                    <a:close/>
                  </a:path>
                </a:pathLst>
              </a:custGeom>
              <a:solidFill>
                <a:srgbClr val="231F20"/>
              </a:solidFill>
              <a:ln w="5707" cap="flat">
                <a:noFill/>
                <a:prstDash val="solid"/>
                <a:miter/>
              </a:ln>
            </p:spPr>
            <p:txBody>
              <a:bodyPr rtlCol="0" anchor="ctr"/>
              <a:lstStyle/>
              <a:p>
                <a:endParaRPr lang="en-US"/>
              </a:p>
            </p:txBody>
          </p:sp>
          <p:sp>
            <p:nvSpPr>
              <p:cNvPr id="56" name="Freeform 83">
                <a:extLst>
                  <a:ext uri="{FF2B5EF4-FFF2-40B4-BE49-F238E27FC236}">
                    <a16:creationId xmlns:a16="http://schemas.microsoft.com/office/drawing/2014/main" id="{5BD94396-2777-9B0B-E483-B762B1D7BE39}"/>
                  </a:ext>
                </a:extLst>
              </p:cNvPr>
              <p:cNvSpPr/>
              <p:nvPr/>
            </p:nvSpPr>
            <p:spPr>
              <a:xfrm>
                <a:off x="2040158" y="6419516"/>
                <a:ext cx="36587" cy="122911"/>
              </a:xfrm>
              <a:custGeom>
                <a:avLst/>
                <a:gdLst>
                  <a:gd name="connsiteX0" fmla="*/ 34301 w 36587"/>
                  <a:gd name="connsiteY0" fmla="*/ 122911 h 122911"/>
                  <a:gd name="connsiteX1" fmla="*/ 11434 w 36587"/>
                  <a:gd name="connsiteY1" fmla="*/ 122911 h 122911"/>
                  <a:gd name="connsiteX2" fmla="*/ 11434 w 36587"/>
                  <a:gd name="connsiteY2" fmla="*/ 61742 h 122911"/>
                  <a:gd name="connsiteX3" fmla="*/ 0 w 36587"/>
                  <a:gd name="connsiteY3" fmla="*/ 61742 h 122911"/>
                  <a:gd name="connsiteX4" fmla="*/ 0 w 36587"/>
                  <a:gd name="connsiteY4" fmla="*/ 42304 h 122911"/>
                  <a:gd name="connsiteX5" fmla="*/ 34301 w 36587"/>
                  <a:gd name="connsiteY5" fmla="*/ 42304 h 122911"/>
                  <a:gd name="connsiteX6" fmla="*/ 34301 w 36587"/>
                  <a:gd name="connsiteY6" fmla="*/ 122911 h 122911"/>
                  <a:gd name="connsiteX7" fmla="*/ 34301 w 36587"/>
                  <a:gd name="connsiteY7" fmla="*/ 122911 h 122911"/>
                  <a:gd name="connsiteX8" fmla="*/ 21724 w 36587"/>
                  <a:gd name="connsiteY8" fmla="*/ 0 h 122911"/>
                  <a:gd name="connsiteX9" fmla="*/ 36588 w 36587"/>
                  <a:gd name="connsiteY9" fmla="*/ 14864 h 122911"/>
                  <a:gd name="connsiteX10" fmla="*/ 21724 w 36587"/>
                  <a:gd name="connsiteY10" fmla="*/ 29727 h 122911"/>
                  <a:gd name="connsiteX11" fmla="*/ 7432 w 36587"/>
                  <a:gd name="connsiteY11" fmla="*/ 14864 h 122911"/>
                  <a:gd name="connsiteX12" fmla="*/ 21724 w 36587"/>
                  <a:gd name="connsiteY12" fmla="*/ 0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7" h="122911">
                    <a:moveTo>
                      <a:pt x="34301" y="122911"/>
                    </a:moveTo>
                    <a:lnTo>
                      <a:pt x="11434" y="122911"/>
                    </a:lnTo>
                    <a:lnTo>
                      <a:pt x="11434" y="61742"/>
                    </a:lnTo>
                    <a:lnTo>
                      <a:pt x="0" y="61742"/>
                    </a:lnTo>
                    <a:lnTo>
                      <a:pt x="0" y="42304"/>
                    </a:lnTo>
                    <a:lnTo>
                      <a:pt x="34301" y="42304"/>
                    </a:lnTo>
                    <a:lnTo>
                      <a:pt x="34301" y="122911"/>
                    </a:lnTo>
                    <a:lnTo>
                      <a:pt x="34301" y="122911"/>
                    </a:lnTo>
                    <a:close/>
                    <a:moveTo>
                      <a:pt x="21724" y="0"/>
                    </a:moveTo>
                    <a:cubicBezTo>
                      <a:pt x="29727" y="0"/>
                      <a:pt x="36588" y="6860"/>
                      <a:pt x="36588" y="14864"/>
                    </a:cubicBezTo>
                    <a:cubicBezTo>
                      <a:pt x="36588" y="22867"/>
                      <a:pt x="30299" y="29727"/>
                      <a:pt x="21724" y="29727"/>
                    </a:cubicBezTo>
                    <a:cubicBezTo>
                      <a:pt x="13149" y="29727"/>
                      <a:pt x="7432" y="23439"/>
                      <a:pt x="7432" y="14864"/>
                    </a:cubicBezTo>
                    <a:cubicBezTo>
                      <a:pt x="7432" y="6288"/>
                      <a:pt x="13720" y="0"/>
                      <a:pt x="21724" y="0"/>
                    </a:cubicBezTo>
                    <a:close/>
                  </a:path>
                </a:pathLst>
              </a:custGeom>
              <a:solidFill>
                <a:srgbClr val="231F20"/>
              </a:solidFill>
              <a:ln w="5707" cap="flat">
                <a:noFill/>
                <a:prstDash val="solid"/>
                <a:miter/>
              </a:ln>
            </p:spPr>
            <p:txBody>
              <a:bodyPr rtlCol="0" anchor="ctr"/>
              <a:lstStyle/>
              <a:p>
                <a:endParaRPr lang="en-US"/>
              </a:p>
            </p:txBody>
          </p:sp>
          <p:sp>
            <p:nvSpPr>
              <p:cNvPr id="57" name="Freeform 84">
                <a:extLst>
                  <a:ext uri="{FF2B5EF4-FFF2-40B4-BE49-F238E27FC236}">
                    <a16:creationId xmlns:a16="http://schemas.microsoft.com/office/drawing/2014/main" id="{435C2D21-D862-216C-DE6C-E2E873D475F8}"/>
                  </a:ext>
                </a:extLst>
              </p:cNvPr>
              <p:cNvSpPr/>
              <p:nvPr/>
            </p:nvSpPr>
            <p:spPr>
              <a:xfrm>
                <a:off x="2086465" y="6461821"/>
                <a:ext cx="84036" cy="80607"/>
              </a:xfrm>
              <a:custGeom>
                <a:avLst/>
                <a:gdLst>
                  <a:gd name="connsiteX0" fmla="*/ 41733 w 84036"/>
                  <a:gd name="connsiteY0" fmla="*/ 56025 h 80607"/>
                  <a:gd name="connsiteX1" fmla="*/ 60027 w 84036"/>
                  <a:gd name="connsiteY1" fmla="*/ 0 h 80607"/>
                  <a:gd name="connsiteX2" fmla="*/ 84037 w 84036"/>
                  <a:gd name="connsiteY2" fmla="*/ 0 h 80607"/>
                  <a:gd name="connsiteX3" fmla="*/ 55453 w 84036"/>
                  <a:gd name="connsiteY3" fmla="*/ 80607 h 80607"/>
                  <a:gd name="connsiteX4" fmla="*/ 27441 w 84036"/>
                  <a:gd name="connsiteY4" fmla="*/ 80607 h 80607"/>
                  <a:gd name="connsiteX5" fmla="*/ 0 w 84036"/>
                  <a:gd name="connsiteY5" fmla="*/ 0 h 80607"/>
                  <a:gd name="connsiteX6" fmla="*/ 24582 w 84036"/>
                  <a:gd name="connsiteY6" fmla="*/ 0 h 80607"/>
                  <a:gd name="connsiteX7" fmla="*/ 41733 w 84036"/>
                  <a:gd name="connsiteY7" fmla="*/ 56025 h 80607"/>
                  <a:gd name="connsiteX8" fmla="*/ 41733 w 84036"/>
                  <a:gd name="connsiteY8" fmla="*/ 56025 h 8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36" h="80607">
                    <a:moveTo>
                      <a:pt x="41733" y="56025"/>
                    </a:moveTo>
                    <a:lnTo>
                      <a:pt x="60027" y="0"/>
                    </a:lnTo>
                    <a:lnTo>
                      <a:pt x="84037" y="0"/>
                    </a:lnTo>
                    <a:lnTo>
                      <a:pt x="55453" y="80607"/>
                    </a:lnTo>
                    <a:lnTo>
                      <a:pt x="27441" y="80607"/>
                    </a:lnTo>
                    <a:lnTo>
                      <a:pt x="0" y="0"/>
                    </a:lnTo>
                    <a:lnTo>
                      <a:pt x="24582" y="0"/>
                    </a:lnTo>
                    <a:lnTo>
                      <a:pt x="41733" y="56025"/>
                    </a:lnTo>
                    <a:lnTo>
                      <a:pt x="41733" y="56025"/>
                    </a:lnTo>
                    <a:close/>
                  </a:path>
                </a:pathLst>
              </a:custGeom>
              <a:solidFill>
                <a:srgbClr val="231F20"/>
              </a:solidFill>
              <a:ln w="5707" cap="flat">
                <a:noFill/>
                <a:prstDash val="solid"/>
                <a:miter/>
              </a:ln>
            </p:spPr>
            <p:txBody>
              <a:bodyPr rtlCol="0" anchor="ctr"/>
              <a:lstStyle/>
              <a:p>
                <a:endParaRPr lang="en-US"/>
              </a:p>
            </p:txBody>
          </p:sp>
          <p:sp>
            <p:nvSpPr>
              <p:cNvPr id="58" name="Freeform 85">
                <a:extLst>
                  <a:ext uri="{FF2B5EF4-FFF2-40B4-BE49-F238E27FC236}">
                    <a16:creationId xmlns:a16="http://schemas.microsoft.com/office/drawing/2014/main" id="{0E352F09-1F45-C2E6-86A5-5526A923FA88}"/>
                  </a:ext>
                </a:extLst>
              </p:cNvPr>
              <p:cNvSpPr/>
              <p:nvPr/>
            </p:nvSpPr>
            <p:spPr>
              <a:xfrm>
                <a:off x="2173932"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3 w 73175"/>
                  <a:gd name="connsiteY19" fmla="*/ 49736 h 84608"/>
                  <a:gd name="connsiteX20" fmla="*/ 23439 w 73175"/>
                  <a:gd name="connsiteY20" fmla="*/ 58312 h 84608"/>
                  <a:gd name="connsiteX21" fmla="*/ 34873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6" y="23439"/>
                      <a:pt x="13149" y="26869"/>
                    </a:cubicBezTo>
                    <a:lnTo>
                      <a:pt x="4002" y="9719"/>
                    </a:lnTo>
                    <a:cubicBezTo>
                      <a:pt x="4002" y="9719"/>
                      <a:pt x="18866"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5" y="34873"/>
                      <a:pt x="50880" y="33158"/>
                      <a:pt x="50880" y="30299"/>
                    </a:cubicBezTo>
                    <a:lnTo>
                      <a:pt x="50308" y="29156"/>
                    </a:lnTo>
                    <a:lnTo>
                      <a:pt x="50308" y="29156"/>
                    </a:lnTo>
                    <a:close/>
                    <a:moveTo>
                      <a:pt x="50308" y="53738"/>
                    </a:moveTo>
                    <a:lnTo>
                      <a:pt x="50308" y="48021"/>
                    </a:lnTo>
                    <a:cubicBezTo>
                      <a:pt x="49165" y="49165"/>
                      <a:pt x="46306" y="49736"/>
                      <a:pt x="43448" y="49736"/>
                    </a:cubicBezTo>
                    <a:lnTo>
                      <a:pt x="34873" y="49736"/>
                    </a:lnTo>
                    <a:cubicBezTo>
                      <a:pt x="27441" y="49736"/>
                      <a:pt x="23439" y="53166"/>
                      <a:pt x="23439" y="58312"/>
                    </a:cubicBezTo>
                    <a:cubicBezTo>
                      <a:pt x="23439" y="63457"/>
                      <a:pt x="28012" y="68030"/>
                      <a:pt x="34873"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9" name="Freeform 86">
                <a:extLst>
                  <a:ext uri="{FF2B5EF4-FFF2-40B4-BE49-F238E27FC236}">
                    <a16:creationId xmlns:a16="http://schemas.microsoft.com/office/drawing/2014/main" id="{07FD0931-9D26-E810-CB38-88A27495ECDD}"/>
                  </a:ext>
                </a:extLst>
              </p:cNvPr>
              <p:cNvSpPr/>
              <p:nvPr/>
            </p:nvSpPr>
            <p:spPr>
              <a:xfrm>
                <a:off x="2259112" y="6431521"/>
                <a:ext cx="53166" cy="112049"/>
              </a:xfrm>
              <a:custGeom>
                <a:avLst/>
                <a:gdLst>
                  <a:gd name="connsiteX0" fmla="*/ 35444 w 53166"/>
                  <a:gd name="connsiteY0" fmla="*/ 0 h 112049"/>
                  <a:gd name="connsiteX1" fmla="*/ 35444 w 53166"/>
                  <a:gd name="connsiteY1" fmla="*/ 30299 h 112049"/>
                  <a:gd name="connsiteX2" fmla="*/ 52595 w 53166"/>
                  <a:gd name="connsiteY2" fmla="*/ 30299 h 112049"/>
                  <a:gd name="connsiteX3" fmla="*/ 52595 w 53166"/>
                  <a:gd name="connsiteY3" fmla="*/ 49736 h 112049"/>
                  <a:gd name="connsiteX4" fmla="*/ 35444 w 53166"/>
                  <a:gd name="connsiteY4" fmla="*/ 49736 h 112049"/>
                  <a:gd name="connsiteX5" fmla="*/ 35444 w 53166"/>
                  <a:gd name="connsiteY5" fmla="*/ 86324 h 112049"/>
                  <a:gd name="connsiteX6" fmla="*/ 42876 w 53166"/>
                  <a:gd name="connsiteY6" fmla="*/ 92041 h 112049"/>
                  <a:gd name="connsiteX7" fmla="*/ 53166 w 53166"/>
                  <a:gd name="connsiteY7" fmla="*/ 91469 h 112049"/>
                  <a:gd name="connsiteX8" fmla="*/ 53166 w 53166"/>
                  <a:gd name="connsiteY8" fmla="*/ 110906 h 112049"/>
                  <a:gd name="connsiteX9" fmla="*/ 35444 w 53166"/>
                  <a:gd name="connsiteY9" fmla="*/ 112050 h 112049"/>
                  <a:gd name="connsiteX10" fmla="*/ 12577 w 53166"/>
                  <a:gd name="connsiteY10" fmla="*/ 93756 h 112049"/>
                  <a:gd name="connsiteX11" fmla="*/ 12577 w 53166"/>
                  <a:gd name="connsiteY11" fmla="*/ 49736 h 112049"/>
                  <a:gd name="connsiteX12" fmla="*/ 0 w 53166"/>
                  <a:gd name="connsiteY12" fmla="*/ 49736 h 112049"/>
                  <a:gd name="connsiteX13" fmla="*/ 0 w 53166"/>
                  <a:gd name="connsiteY13" fmla="*/ 30299 h 112049"/>
                  <a:gd name="connsiteX14" fmla="*/ 12577 w 53166"/>
                  <a:gd name="connsiteY14" fmla="*/ 30299 h 112049"/>
                  <a:gd name="connsiteX15" fmla="*/ 12577 w 53166"/>
                  <a:gd name="connsiteY15" fmla="*/ 0 h 112049"/>
                  <a:gd name="connsiteX16" fmla="*/ 35444 w 53166"/>
                  <a:gd name="connsiteY16" fmla="*/ 0 h 112049"/>
                  <a:gd name="connsiteX17" fmla="*/ 35444 w 53166"/>
                  <a:gd name="connsiteY17" fmla="*/ 0 h 11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166" h="112049">
                    <a:moveTo>
                      <a:pt x="35444" y="0"/>
                    </a:moveTo>
                    <a:lnTo>
                      <a:pt x="35444" y="30299"/>
                    </a:lnTo>
                    <a:lnTo>
                      <a:pt x="52595" y="30299"/>
                    </a:lnTo>
                    <a:lnTo>
                      <a:pt x="52595" y="49736"/>
                    </a:lnTo>
                    <a:lnTo>
                      <a:pt x="35444" y="49736"/>
                    </a:lnTo>
                    <a:lnTo>
                      <a:pt x="35444" y="86324"/>
                    </a:lnTo>
                    <a:cubicBezTo>
                      <a:pt x="35444" y="91469"/>
                      <a:pt x="39446" y="92041"/>
                      <a:pt x="42876" y="92041"/>
                    </a:cubicBezTo>
                    <a:cubicBezTo>
                      <a:pt x="48593" y="92041"/>
                      <a:pt x="53166" y="91469"/>
                      <a:pt x="53166" y="91469"/>
                    </a:cubicBezTo>
                    <a:lnTo>
                      <a:pt x="53166" y="110906"/>
                    </a:lnTo>
                    <a:cubicBezTo>
                      <a:pt x="53166" y="110906"/>
                      <a:pt x="42305" y="112050"/>
                      <a:pt x="35444" y="112050"/>
                    </a:cubicBezTo>
                    <a:cubicBezTo>
                      <a:pt x="24011" y="112050"/>
                      <a:pt x="12577" y="110334"/>
                      <a:pt x="12577" y="93756"/>
                    </a:cubicBezTo>
                    <a:lnTo>
                      <a:pt x="12577" y="49736"/>
                    </a:lnTo>
                    <a:lnTo>
                      <a:pt x="0" y="49736"/>
                    </a:lnTo>
                    <a:lnTo>
                      <a:pt x="0" y="30299"/>
                    </a:lnTo>
                    <a:lnTo>
                      <a:pt x="12577" y="30299"/>
                    </a:lnTo>
                    <a:lnTo>
                      <a:pt x="12577" y="0"/>
                    </a:lnTo>
                    <a:lnTo>
                      <a:pt x="35444" y="0"/>
                    </a:lnTo>
                    <a:lnTo>
                      <a:pt x="35444" y="0"/>
                    </a:lnTo>
                    <a:close/>
                  </a:path>
                </a:pathLst>
              </a:custGeom>
              <a:solidFill>
                <a:srgbClr val="231F20"/>
              </a:solidFill>
              <a:ln w="5707" cap="flat">
                <a:noFill/>
                <a:prstDash val="solid"/>
                <a:miter/>
              </a:ln>
            </p:spPr>
            <p:txBody>
              <a:bodyPr rtlCol="0" anchor="ctr"/>
              <a:lstStyle/>
              <a:p>
                <a:endParaRPr lang="en-US"/>
              </a:p>
            </p:txBody>
          </p:sp>
          <p:sp>
            <p:nvSpPr>
              <p:cNvPr id="60" name="Freeform 87">
                <a:extLst>
                  <a:ext uri="{FF2B5EF4-FFF2-40B4-BE49-F238E27FC236}">
                    <a16:creationId xmlns:a16="http://schemas.microsoft.com/office/drawing/2014/main" id="{2EB01387-39E2-3CE3-8961-BD4BECE72DD5}"/>
                  </a:ext>
                </a:extLst>
              </p:cNvPr>
              <p:cNvSpPr/>
              <p:nvPr/>
            </p:nvSpPr>
            <p:spPr>
              <a:xfrm>
                <a:off x="2321997" y="6459534"/>
                <a:ext cx="84608" cy="84608"/>
              </a:xfrm>
              <a:custGeom>
                <a:avLst/>
                <a:gdLst>
                  <a:gd name="connsiteX0" fmla="*/ 84609 w 84608"/>
                  <a:gd name="connsiteY0" fmla="*/ 49165 h 84608"/>
                  <a:gd name="connsiteX1" fmla="*/ 24582 w 84608"/>
                  <a:gd name="connsiteY1" fmla="*/ 49165 h 84608"/>
                  <a:gd name="connsiteX2" fmla="*/ 42876 w 84608"/>
                  <a:gd name="connsiteY2" fmla="*/ 65172 h 84608"/>
                  <a:gd name="connsiteX3" fmla="*/ 58883 w 84608"/>
                  <a:gd name="connsiteY3" fmla="*/ 57168 h 84608"/>
                  <a:gd name="connsiteX4" fmla="*/ 82322 w 84608"/>
                  <a:gd name="connsiteY4" fmla="*/ 59455 h 84608"/>
                  <a:gd name="connsiteX5" fmla="*/ 42305 w 84608"/>
                  <a:gd name="connsiteY5" fmla="*/ 84609 h 84608"/>
                  <a:gd name="connsiteX6" fmla="*/ 0 w 84608"/>
                  <a:gd name="connsiteY6" fmla="*/ 42304 h 84608"/>
                  <a:gd name="connsiteX7" fmla="*/ 41733 w 84608"/>
                  <a:gd name="connsiteY7" fmla="*/ 0 h 84608"/>
                  <a:gd name="connsiteX8" fmla="*/ 84037 w 84608"/>
                  <a:gd name="connsiteY8" fmla="*/ 48021 h 84608"/>
                  <a:gd name="connsiteX9" fmla="*/ 84609 w 84608"/>
                  <a:gd name="connsiteY9" fmla="*/ 49165 h 84608"/>
                  <a:gd name="connsiteX10" fmla="*/ 84609 w 84608"/>
                  <a:gd name="connsiteY10" fmla="*/ 49165 h 84608"/>
                  <a:gd name="connsiteX11" fmla="*/ 24582 w 84608"/>
                  <a:gd name="connsiteY11" fmla="*/ 34301 h 84608"/>
                  <a:gd name="connsiteX12" fmla="*/ 60598 w 84608"/>
                  <a:gd name="connsiteY12" fmla="*/ 34301 h 84608"/>
                  <a:gd name="connsiteX13" fmla="*/ 42876 w 84608"/>
                  <a:gd name="connsiteY13" fmla="*/ 19437 h 84608"/>
                  <a:gd name="connsiteX14" fmla="*/ 24582 w 84608"/>
                  <a:gd name="connsiteY14" fmla="*/ 34301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608" h="84608">
                    <a:moveTo>
                      <a:pt x="84609" y="49165"/>
                    </a:moveTo>
                    <a:lnTo>
                      <a:pt x="24582" y="49165"/>
                    </a:lnTo>
                    <a:cubicBezTo>
                      <a:pt x="25726" y="58311"/>
                      <a:pt x="32586" y="65172"/>
                      <a:pt x="42876" y="65172"/>
                    </a:cubicBezTo>
                    <a:cubicBezTo>
                      <a:pt x="49736" y="65172"/>
                      <a:pt x="56025" y="62313"/>
                      <a:pt x="58883" y="57168"/>
                    </a:cubicBezTo>
                    <a:lnTo>
                      <a:pt x="82322" y="59455"/>
                    </a:lnTo>
                    <a:cubicBezTo>
                      <a:pt x="74890" y="76605"/>
                      <a:pt x="60027" y="84609"/>
                      <a:pt x="42305" y="84609"/>
                    </a:cubicBezTo>
                    <a:cubicBezTo>
                      <a:pt x="18294" y="84609"/>
                      <a:pt x="0" y="66887"/>
                      <a:pt x="0" y="42304"/>
                    </a:cubicBezTo>
                    <a:cubicBezTo>
                      <a:pt x="0" y="17722"/>
                      <a:pt x="17722" y="0"/>
                      <a:pt x="41733" y="0"/>
                    </a:cubicBezTo>
                    <a:cubicBezTo>
                      <a:pt x="64028" y="0"/>
                      <a:pt x="84037" y="14292"/>
                      <a:pt x="84037" y="48021"/>
                    </a:cubicBezTo>
                    <a:lnTo>
                      <a:pt x="84609" y="49165"/>
                    </a:lnTo>
                    <a:lnTo>
                      <a:pt x="84609" y="49165"/>
                    </a:lnTo>
                    <a:close/>
                    <a:moveTo>
                      <a:pt x="24582" y="34301"/>
                    </a:moveTo>
                    <a:lnTo>
                      <a:pt x="60598" y="34301"/>
                    </a:lnTo>
                    <a:cubicBezTo>
                      <a:pt x="59455" y="26297"/>
                      <a:pt x="52595" y="19437"/>
                      <a:pt x="42876" y="19437"/>
                    </a:cubicBezTo>
                    <a:cubicBezTo>
                      <a:pt x="33158" y="19437"/>
                      <a:pt x="26297" y="25726"/>
                      <a:pt x="24582" y="34301"/>
                    </a:cubicBezTo>
                    <a:close/>
                  </a:path>
                </a:pathLst>
              </a:custGeom>
              <a:solidFill>
                <a:srgbClr val="231F20"/>
              </a:solidFill>
              <a:ln w="5707" cap="flat">
                <a:noFill/>
                <a:prstDash val="solid"/>
                <a:miter/>
              </a:ln>
            </p:spPr>
            <p:txBody>
              <a:bodyPr rtlCol="0" anchor="ctr"/>
              <a:lstStyle/>
              <a:p>
                <a:endParaRPr lang="en-US"/>
              </a:p>
            </p:txBody>
          </p:sp>
        </p:grpSp>
        <p:grpSp>
          <p:nvGrpSpPr>
            <p:cNvPr id="5" name="Graphic 6">
              <a:extLst>
                <a:ext uri="{FF2B5EF4-FFF2-40B4-BE49-F238E27FC236}">
                  <a16:creationId xmlns:a16="http://schemas.microsoft.com/office/drawing/2014/main" id="{C47EB938-13C3-D756-689C-F52E0D3BEAE5}"/>
                </a:ext>
              </a:extLst>
            </p:cNvPr>
            <p:cNvGrpSpPr/>
            <p:nvPr/>
          </p:nvGrpSpPr>
          <p:grpSpPr>
            <a:xfrm>
              <a:off x="554931" y="5926155"/>
              <a:ext cx="925551" cy="295613"/>
              <a:chOff x="554931" y="5926155"/>
              <a:chExt cx="925551" cy="295613"/>
            </a:xfrm>
            <a:solidFill>
              <a:srgbClr val="000000"/>
            </a:solidFill>
          </p:grpSpPr>
          <p:sp>
            <p:nvSpPr>
              <p:cNvPr id="36" name="Freeform 63">
                <a:extLst>
                  <a:ext uri="{FF2B5EF4-FFF2-40B4-BE49-F238E27FC236}">
                    <a16:creationId xmlns:a16="http://schemas.microsoft.com/office/drawing/2014/main" id="{477DA1D0-576B-A753-794D-34A1103EB0DD}"/>
                  </a:ext>
                </a:extLst>
              </p:cNvPr>
              <p:cNvSpPr/>
              <p:nvPr/>
            </p:nvSpPr>
            <p:spPr>
              <a:xfrm>
                <a:off x="1450184" y="6186260"/>
                <a:ext cx="30299" cy="32035"/>
              </a:xfrm>
              <a:custGeom>
                <a:avLst/>
                <a:gdLst>
                  <a:gd name="connsiteX0" fmla="*/ 0 w 30299"/>
                  <a:gd name="connsiteY0" fmla="*/ 16018 h 32035"/>
                  <a:gd name="connsiteX1" fmla="*/ 4573 w 30299"/>
                  <a:gd name="connsiteY1" fmla="*/ 4584 h 32035"/>
                  <a:gd name="connsiteX2" fmla="*/ 25154 w 30299"/>
                  <a:gd name="connsiteY2" fmla="*/ 4012 h 32035"/>
                  <a:gd name="connsiteX3" fmla="*/ 25154 w 30299"/>
                  <a:gd name="connsiteY3" fmla="*/ 4012 h 32035"/>
                  <a:gd name="connsiteX4" fmla="*/ 25726 w 30299"/>
                  <a:gd name="connsiteY4" fmla="*/ 4584 h 32035"/>
                  <a:gd name="connsiteX5" fmla="*/ 30299 w 30299"/>
                  <a:gd name="connsiteY5" fmla="*/ 16018 h 32035"/>
                  <a:gd name="connsiteX6" fmla="*/ 25726 w 30299"/>
                  <a:gd name="connsiteY6" fmla="*/ 27451 h 32035"/>
                  <a:gd name="connsiteX7" fmla="*/ 5145 w 30299"/>
                  <a:gd name="connsiteY7" fmla="*/ 28023 h 32035"/>
                  <a:gd name="connsiteX8" fmla="*/ 5145 w 30299"/>
                  <a:gd name="connsiteY8" fmla="*/ 28023 h 32035"/>
                  <a:gd name="connsiteX9" fmla="*/ 4573 w 30299"/>
                  <a:gd name="connsiteY9" fmla="*/ 27451 h 32035"/>
                  <a:gd name="connsiteX10" fmla="*/ 0 w 30299"/>
                  <a:gd name="connsiteY10" fmla="*/ 16018 h 32035"/>
                  <a:gd name="connsiteX11" fmla="*/ 2287 w 30299"/>
                  <a:gd name="connsiteY11" fmla="*/ 16018 h 32035"/>
                  <a:gd name="connsiteX12" fmla="*/ 5717 w 30299"/>
                  <a:gd name="connsiteY12" fmla="*/ 25736 h 32035"/>
                  <a:gd name="connsiteX13" fmla="*/ 22867 w 30299"/>
                  <a:gd name="connsiteY13" fmla="*/ 26308 h 32035"/>
                  <a:gd name="connsiteX14" fmla="*/ 23439 w 30299"/>
                  <a:gd name="connsiteY14" fmla="*/ 25736 h 32035"/>
                  <a:gd name="connsiteX15" fmla="*/ 23439 w 30299"/>
                  <a:gd name="connsiteY15" fmla="*/ 6871 h 32035"/>
                  <a:gd name="connsiteX16" fmla="*/ 6288 w 30299"/>
                  <a:gd name="connsiteY16" fmla="*/ 6299 h 32035"/>
                  <a:gd name="connsiteX17" fmla="*/ 6288 w 30299"/>
                  <a:gd name="connsiteY17" fmla="*/ 6299 h 32035"/>
                  <a:gd name="connsiteX18" fmla="*/ 5717 w 30299"/>
                  <a:gd name="connsiteY18" fmla="*/ 6871 h 32035"/>
                  <a:gd name="connsiteX19" fmla="*/ 2287 w 30299"/>
                  <a:gd name="connsiteY19" fmla="*/ 16018 h 32035"/>
                  <a:gd name="connsiteX20" fmla="*/ 2287 w 30299"/>
                  <a:gd name="connsiteY20" fmla="*/ 16018 h 32035"/>
                  <a:gd name="connsiteX21" fmla="*/ 2287 w 30299"/>
                  <a:gd name="connsiteY21" fmla="*/ 16018 h 32035"/>
                  <a:gd name="connsiteX22" fmla="*/ 12005 w 30299"/>
                  <a:gd name="connsiteY22" fmla="*/ 17733 h 32035"/>
                  <a:gd name="connsiteX23" fmla="*/ 12005 w 30299"/>
                  <a:gd name="connsiteY23" fmla="*/ 25165 h 32035"/>
                  <a:gd name="connsiteX24" fmla="*/ 8575 w 30299"/>
                  <a:gd name="connsiteY24" fmla="*/ 25165 h 32035"/>
                  <a:gd name="connsiteX25" fmla="*/ 8575 w 30299"/>
                  <a:gd name="connsiteY25" fmla="*/ 6871 h 32035"/>
                  <a:gd name="connsiteX26" fmla="*/ 14292 w 30299"/>
                  <a:gd name="connsiteY26" fmla="*/ 6871 h 32035"/>
                  <a:gd name="connsiteX27" fmla="*/ 19437 w 30299"/>
                  <a:gd name="connsiteY27" fmla="*/ 8014 h 32035"/>
                  <a:gd name="connsiteX28" fmla="*/ 21152 w 30299"/>
                  <a:gd name="connsiteY28" fmla="*/ 12016 h 32035"/>
                  <a:gd name="connsiteX29" fmla="*/ 20580 w 30299"/>
                  <a:gd name="connsiteY29" fmla="*/ 14303 h 32035"/>
                  <a:gd name="connsiteX30" fmla="*/ 18294 w 30299"/>
                  <a:gd name="connsiteY30" fmla="*/ 16018 h 32035"/>
                  <a:gd name="connsiteX31" fmla="*/ 20580 w 30299"/>
                  <a:gd name="connsiteY31" fmla="*/ 17733 h 32035"/>
                  <a:gd name="connsiteX32" fmla="*/ 21152 w 30299"/>
                  <a:gd name="connsiteY32" fmla="*/ 20591 h 32035"/>
                  <a:gd name="connsiteX33" fmla="*/ 21152 w 30299"/>
                  <a:gd name="connsiteY33" fmla="*/ 21735 h 32035"/>
                  <a:gd name="connsiteX34" fmla="*/ 21152 w 30299"/>
                  <a:gd name="connsiteY34" fmla="*/ 23450 h 32035"/>
                  <a:gd name="connsiteX35" fmla="*/ 21724 w 30299"/>
                  <a:gd name="connsiteY35" fmla="*/ 24593 h 32035"/>
                  <a:gd name="connsiteX36" fmla="*/ 21724 w 30299"/>
                  <a:gd name="connsiteY36" fmla="*/ 25165 h 32035"/>
                  <a:gd name="connsiteX37" fmla="*/ 18294 w 30299"/>
                  <a:gd name="connsiteY37" fmla="*/ 25165 h 32035"/>
                  <a:gd name="connsiteX38" fmla="*/ 18294 w 30299"/>
                  <a:gd name="connsiteY38" fmla="*/ 24021 h 32035"/>
                  <a:gd name="connsiteX39" fmla="*/ 18294 w 30299"/>
                  <a:gd name="connsiteY39" fmla="*/ 21163 h 32035"/>
                  <a:gd name="connsiteX40" fmla="*/ 17722 w 30299"/>
                  <a:gd name="connsiteY40" fmla="*/ 18876 h 32035"/>
                  <a:gd name="connsiteX41" fmla="*/ 15435 w 30299"/>
                  <a:gd name="connsiteY41" fmla="*/ 18304 h 32035"/>
                  <a:gd name="connsiteX42" fmla="*/ 12005 w 30299"/>
                  <a:gd name="connsiteY42" fmla="*/ 17733 h 32035"/>
                  <a:gd name="connsiteX43" fmla="*/ 12005 w 30299"/>
                  <a:gd name="connsiteY43" fmla="*/ 17733 h 32035"/>
                  <a:gd name="connsiteX44" fmla="*/ 12005 w 30299"/>
                  <a:gd name="connsiteY44" fmla="*/ 14874 h 32035"/>
                  <a:gd name="connsiteX45" fmla="*/ 15435 w 30299"/>
                  <a:gd name="connsiteY45" fmla="*/ 14874 h 32035"/>
                  <a:gd name="connsiteX46" fmla="*/ 17722 w 30299"/>
                  <a:gd name="connsiteY46" fmla="*/ 14303 h 32035"/>
                  <a:gd name="connsiteX47" fmla="*/ 18865 w 30299"/>
                  <a:gd name="connsiteY47" fmla="*/ 12588 h 32035"/>
                  <a:gd name="connsiteX48" fmla="*/ 18294 w 30299"/>
                  <a:gd name="connsiteY48" fmla="*/ 10301 h 32035"/>
                  <a:gd name="connsiteX49" fmla="*/ 15435 w 30299"/>
                  <a:gd name="connsiteY49" fmla="*/ 9729 h 32035"/>
                  <a:gd name="connsiteX50" fmla="*/ 12577 w 30299"/>
                  <a:gd name="connsiteY50" fmla="*/ 9729 h 32035"/>
                  <a:gd name="connsiteX51" fmla="*/ 12005 w 30299"/>
                  <a:gd name="connsiteY51" fmla="*/ 14874 h 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299" h="32035">
                    <a:moveTo>
                      <a:pt x="0" y="16018"/>
                    </a:moveTo>
                    <a:cubicBezTo>
                      <a:pt x="0" y="12016"/>
                      <a:pt x="1715" y="8014"/>
                      <a:pt x="4573" y="4584"/>
                    </a:cubicBezTo>
                    <a:cubicBezTo>
                      <a:pt x="10290" y="-1133"/>
                      <a:pt x="19437" y="-1704"/>
                      <a:pt x="25154" y="4012"/>
                    </a:cubicBezTo>
                    <a:lnTo>
                      <a:pt x="25154" y="4012"/>
                    </a:lnTo>
                    <a:lnTo>
                      <a:pt x="25726" y="4584"/>
                    </a:lnTo>
                    <a:cubicBezTo>
                      <a:pt x="28584" y="7443"/>
                      <a:pt x="30299" y="11444"/>
                      <a:pt x="30299" y="16018"/>
                    </a:cubicBezTo>
                    <a:cubicBezTo>
                      <a:pt x="30299" y="20020"/>
                      <a:pt x="28584" y="24593"/>
                      <a:pt x="25726" y="27451"/>
                    </a:cubicBezTo>
                    <a:cubicBezTo>
                      <a:pt x="20009" y="33168"/>
                      <a:pt x="10862" y="33740"/>
                      <a:pt x="5145" y="28023"/>
                    </a:cubicBezTo>
                    <a:lnTo>
                      <a:pt x="5145" y="28023"/>
                    </a:lnTo>
                    <a:lnTo>
                      <a:pt x="4573" y="27451"/>
                    </a:lnTo>
                    <a:cubicBezTo>
                      <a:pt x="1143" y="24593"/>
                      <a:pt x="0" y="20591"/>
                      <a:pt x="0" y="16018"/>
                    </a:cubicBezTo>
                    <a:close/>
                    <a:moveTo>
                      <a:pt x="2287" y="16018"/>
                    </a:moveTo>
                    <a:cubicBezTo>
                      <a:pt x="2287" y="19448"/>
                      <a:pt x="3430" y="22878"/>
                      <a:pt x="5717" y="25736"/>
                    </a:cubicBezTo>
                    <a:cubicBezTo>
                      <a:pt x="10290" y="30310"/>
                      <a:pt x="17722" y="30881"/>
                      <a:pt x="22867" y="26308"/>
                    </a:cubicBezTo>
                    <a:lnTo>
                      <a:pt x="23439" y="25736"/>
                    </a:lnTo>
                    <a:cubicBezTo>
                      <a:pt x="28584" y="20591"/>
                      <a:pt x="28584" y="12016"/>
                      <a:pt x="23439" y="6871"/>
                    </a:cubicBezTo>
                    <a:cubicBezTo>
                      <a:pt x="18865" y="1726"/>
                      <a:pt x="11434" y="1726"/>
                      <a:pt x="6288" y="6299"/>
                    </a:cubicBezTo>
                    <a:lnTo>
                      <a:pt x="6288" y="6299"/>
                    </a:lnTo>
                    <a:lnTo>
                      <a:pt x="5717" y="6871"/>
                    </a:lnTo>
                    <a:cubicBezTo>
                      <a:pt x="3430" y="9158"/>
                      <a:pt x="2287" y="12588"/>
                      <a:pt x="2287" y="16018"/>
                    </a:cubicBezTo>
                    <a:lnTo>
                      <a:pt x="2287" y="16018"/>
                    </a:lnTo>
                    <a:lnTo>
                      <a:pt x="2287" y="16018"/>
                    </a:lnTo>
                    <a:close/>
                    <a:moveTo>
                      <a:pt x="12005" y="17733"/>
                    </a:moveTo>
                    <a:lnTo>
                      <a:pt x="12005" y="25165"/>
                    </a:lnTo>
                    <a:lnTo>
                      <a:pt x="8575" y="25165"/>
                    </a:lnTo>
                    <a:lnTo>
                      <a:pt x="8575" y="6871"/>
                    </a:lnTo>
                    <a:lnTo>
                      <a:pt x="14292" y="6871"/>
                    </a:lnTo>
                    <a:cubicBezTo>
                      <a:pt x="16007" y="6871"/>
                      <a:pt x="17722" y="7443"/>
                      <a:pt x="19437" y="8014"/>
                    </a:cubicBezTo>
                    <a:cubicBezTo>
                      <a:pt x="20580" y="9158"/>
                      <a:pt x="21152" y="10301"/>
                      <a:pt x="21152" y="12016"/>
                    </a:cubicBezTo>
                    <a:cubicBezTo>
                      <a:pt x="21152" y="12588"/>
                      <a:pt x="21152" y="13731"/>
                      <a:pt x="20580" y="14303"/>
                    </a:cubicBezTo>
                    <a:cubicBezTo>
                      <a:pt x="20009" y="14874"/>
                      <a:pt x="19437" y="15446"/>
                      <a:pt x="18294" y="16018"/>
                    </a:cubicBezTo>
                    <a:cubicBezTo>
                      <a:pt x="18865" y="16589"/>
                      <a:pt x="20009" y="17161"/>
                      <a:pt x="20580" y="17733"/>
                    </a:cubicBezTo>
                    <a:cubicBezTo>
                      <a:pt x="21152" y="18876"/>
                      <a:pt x="21152" y="19448"/>
                      <a:pt x="21152" y="20591"/>
                    </a:cubicBezTo>
                    <a:lnTo>
                      <a:pt x="21152" y="21735"/>
                    </a:lnTo>
                    <a:cubicBezTo>
                      <a:pt x="21152" y="22306"/>
                      <a:pt x="21152" y="22878"/>
                      <a:pt x="21152" y="23450"/>
                    </a:cubicBezTo>
                    <a:cubicBezTo>
                      <a:pt x="21152" y="24021"/>
                      <a:pt x="21152" y="24021"/>
                      <a:pt x="21724" y="24593"/>
                    </a:cubicBezTo>
                    <a:lnTo>
                      <a:pt x="21724" y="25165"/>
                    </a:lnTo>
                    <a:lnTo>
                      <a:pt x="18294" y="25165"/>
                    </a:lnTo>
                    <a:cubicBezTo>
                      <a:pt x="18294" y="24593"/>
                      <a:pt x="18294" y="24021"/>
                      <a:pt x="18294" y="24021"/>
                    </a:cubicBezTo>
                    <a:lnTo>
                      <a:pt x="18294" y="21163"/>
                    </a:lnTo>
                    <a:cubicBezTo>
                      <a:pt x="18294" y="20020"/>
                      <a:pt x="18294" y="19448"/>
                      <a:pt x="17722" y="18876"/>
                    </a:cubicBezTo>
                    <a:cubicBezTo>
                      <a:pt x="17150" y="18304"/>
                      <a:pt x="16007" y="18304"/>
                      <a:pt x="15435" y="18304"/>
                    </a:cubicBezTo>
                    <a:lnTo>
                      <a:pt x="12005" y="17733"/>
                    </a:lnTo>
                    <a:lnTo>
                      <a:pt x="12005" y="17733"/>
                    </a:lnTo>
                    <a:close/>
                    <a:moveTo>
                      <a:pt x="12005" y="14874"/>
                    </a:moveTo>
                    <a:lnTo>
                      <a:pt x="15435" y="14874"/>
                    </a:lnTo>
                    <a:cubicBezTo>
                      <a:pt x="16007" y="14874"/>
                      <a:pt x="17150" y="14874"/>
                      <a:pt x="17722" y="14303"/>
                    </a:cubicBezTo>
                    <a:cubicBezTo>
                      <a:pt x="18294" y="13731"/>
                      <a:pt x="18865" y="13159"/>
                      <a:pt x="18865" y="12588"/>
                    </a:cubicBezTo>
                    <a:cubicBezTo>
                      <a:pt x="18865" y="12016"/>
                      <a:pt x="18865" y="10873"/>
                      <a:pt x="18294" y="10301"/>
                    </a:cubicBezTo>
                    <a:cubicBezTo>
                      <a:pt x="17150" y="9729"/>
                      <a:pt x="16579" y="9729"/>
                      <a:pt x="15435" y="9729"/>
                    </a:cubicBezTo>
                    <a:lnTo>
                      <a:pt x="12577" y="9729"/>
                    </a:lnTo>
                    <a:lnTo>
                      <a:pt x="12005" y="14874"/>
                    </a:lnTo>
                    <a:close/>
                  </a:path>
                </a:pathLst>
              </a:custGeom>
              <a:solidFill>
                <a:srgbClr val="000000"/>
              </a:solidFill>
              <a:ln w="5707" cap="flat">
                <a:noFill/>
                <a:prstDash val="solid"/>
                <a:miter/>
              </a:ln>
            </p:spPr>
            <p:txBody>
              <a:bodyPr rtlCol="0" anchor="ctr"/>
              <a:lstStyle/>
              <a:p>
                <a:endParaRPr lang="en-US"/>
              </a:p>
            </p:txBody>
          </p:sp>
          <p:sp>
            <p:nvSpPr>
              <p:cNvPr id="37" name="Freeform 64">
                <a:extLst>
                  <a:ext uri="{FF2B5EF4-FFF2-40B4-BE49-F238E27FC236}">
                    <a16:creationId xmlns:a16="http://schemas.microsoft.com/office/drawing/2014/main" id="{8E7EC177-1B74-2909-1165-63F1DC423824}"/>
                  </a:ext>
                </a:extLst>
              </p:cNvPr>
              <p:cNvSpPr/>
              <p:nvPr/>
            </p:nvSpPr>
            <p:spPr>
              <a:xfrm>
                <a:off x="975117" y="5926155"/>
                <a:ext cx="350440" cy="120624"/>
              </a:xfrm>
              <a:custGeom>
                <a:avLst/>
                <a:gdLst>
                  <a:gd name="connsiteX0" fmla="*/ 345295 w 350440"/>
                  <a:gd name="connsiteY0" fmla="*/ 86324 h 120624"/>
                  <a:gd name="connsiteX1" fmla="*/ 174363 w 350440"/>
                  <a:gd name="connsiteY1" fmla="*/ 0 h 120624"/>
                  <a:gd name="connsiteX2" fmla="*/ 5145 w 350440"/>
                  <a:gd name="connsiteY2" fmla="*/ 86324 h 120624"/>
                  <a:gd name="connsiteX3" fmla="*/ 0 w 350440"/>
                  <a:gd name="connsiteY3" fmla="*/ 99473 h 120624"/>
                  <a:gd name="connsiteX4" fmla="*/ 4573 w 350440"/>
                  <a:gd name="connsiteY4" fmla="*/ 112621 h 120624"/>
                  <a:gd name="connsiteX5" fmla="*/ 20009 w 350440"/>
                  <a:gd name="connsiteY5" fmla="*/ 120625 h 120624"/>
                  <a:gd name="connsiteX6" fmla="*/ 38874 w 350440"/>
                  <a:gd name="connsiteY6" fmla="*/ 110334 h 120624"/>
                  <a:gd name="connsiteX7" fmla="*/ 174363 w 350440"/>
                  <a:gd name="connsiteY7" fmla="*/ 8575 h 120624"/>
                  <a:gd name="connsiteX8" fmla="*/ 312138 w 350440"/>
                  <a:gd name="connsiteY8" fmla="*/ 111478 h 120624"/>
                  <a:gd name="connsiteX9" fmla="*/ 332718 w 350440"/>
                  <a:gd name="connsiteY9" fmla="*/ 120053 h 120624"/>
                  <a:gd name="connsiteX10" fmla="*/ 350440 w 350440"/>
                  <a:gd name="connsiteY10" fmla="*/ 99473 h 120624"/>
                  <a:gd name="connsiteX11" fmla="*/ 345295 w 350440"/>
                  <a:gd name="connsiteY11" fmla="*/ 86324 h 120624"/>
                  <a:gd name="connsiteX12" fmla="*/ 345295 w 350440"/>
                  <a:gd name="connsiteY12" fmla="*/ 86324 h 1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440" h="120624">
                    <a:moveTo>
                      <a:pt x="345295" y="86324"/>
                    </a:moveTo>
                    <a:cubicBezTo>
                      <a:pt x="310423" y="25726"/>
                      <a:pt x="240106" y="0"/>
                      <a:pt x="174363" y="0"/>
                    </a:cubicBezTo>
                    <a:cubicBezTo>
                      <a:pt x="108619" y="0"/>
                      <a:pt x="38874" y="25726"/>
                      <a:pt x="5145" y="86324"/>
                    </a:cubicBezTo>
                    <a:cubicBezTo>
                      <a:pt x="2287" y="90326"/>
                      <a:pt x="572" y="94899"/>
                      <a:pt x="0" y="99473"/>
                    </a:cubicBezTo>
                    <a:cubicBezTo>
                      <a:pt x="0" y="104046"/>
                      <a:pt x="1715" y="109191"/>
                      <a:pt x="4573" y="112621"/>
                    </a:cubicBezTo>
                    <a:cubicBezTo>
                      <a:pt x="8575" y="117195"/>
                      <a:pt x="14292" y="120053"/>
                      <a:pt x="20009" y="120625"/>
                    </a:cubicBezTo>
                    <a:cubicBezTo>
                      <a:pt x="27441" y="120625"/>
                      <a:pt x="34873" y="116623"/>
                      <a:pt x="38874" y="110334"/>
                    </a:cubicBezTo>
                    <a:cubicBezTo>
                      <a:pt x="72032" y="50308"/>
                      <a:pt x="110334" y="8575"/>
                      <a:pt x="174363" y="8575"/>
                    </a:cubicBezTo>
                    <a:cubicBezTo>
                      <a:pt x="238391" y="8575"/>
                      <a:pt x="278980" y="52595"/>
                      <a:pt x="312138" y="111478"/>
                    </a:cubicBezTo>
                    <a:cubicBezTo>
                      <a:pt x="316711" y="117766"/>
                      <a:pt x="324715" y="121196"/>
                      <a:pt x="332718" y="120053"/>
                    </a:cubicBezTo>
                    <a:cubicBezTo>
                      <a:pt x="344724" y="119481"/>
                      <a:pt x="350440" y="106333"/>
                      <a:pt x="350440" y="99473"/>
                    </a:cubicBezTo>
                    <a:cubicBezTo>
                      <a:pt x="349297" y="94899"/>
                      <a:pt x="347582" y="90326"/>
                      <a:pt x="345295" y="86324"/>
                    </a:cubicBezTo>
                    <a:lnTo>
                      <a:pt x="345295" y="86324"/>
                    </a:lnTo>
                    <a:close/>
                  </a:path>
                </a:pathLst>
              </a:custGeom>
              <a:solidFill>
                <a:srgbClr val="000000"/>
              </a:solidFill>
              <a:ln w="5707" cap="flat">
                <a:noFill/>
                <a:prstDash val="solid"/>
                <a:miter/>
              </a:ln>
            </p:spPr>
            <p:txBody>
              <a:bodyPr rtlCol="0" anchor="ctr"/>
              <a:lstStyle/>
              <a:p>
                <a:endParaRPr lang="en-US"/>
              </a:p>
            </p:txBody>
          </p:sp>
          <p:sp>
            <p:nvSpPr>
              <p:cNvPr id="38" name="Freeform 65">
                <a:extLst>
                  <a:ext uri="{FF2B5EF4-FFF2-40B4-BE49-F238E27FC236}">
                    <a16:creationId xmlns:a16="http://schemas.microsoft.com/office/drawing/2014/main" id="{9B19B1FF-641F-5A2B-C2F5-DBE19DA742B7}"/>
                  </a:ext>
                </a:extLst>
              </p:cNvPr>
              <p:cNvSpPr/>
              <p:nvPr/>
            </p:nvSpPr>
            <p:spPr>
              <a:xfrm>
                <a:off x="554931" y="6031916"/>
                <a:ext cx="110334" cy="187511"/>
              </a:xfrm>
              <a:custGeom>
                <a:avLst/>
                <a:gdLst>
                  <a:gd name="connsiteX0" fmla="*/ 34873 w 110334"/>
                  <a:gd name="connsiteY0" fmla="*/ 48021 h 187511"/>
                  <a:gd name="connsiteX1" fmla="*/ 58883 w 110334"/>
                  <a:gd name="connsiteY1" fmla="*/ 22867 h 187511"/>
                  <a:gd name="connsiteX2" fmla="*/ 110334 w 110334"/>
                  <a:gd name="connsiteY2" fmla="*/ 22867 h 187511"/>
                  <a:gd name="connsiteX3" fmla="*/ 110334 w 110334"/>
                  <a:gd name="connsiteY3" fmla="*/ 0 h 187511"/>
                  <a:gd name="connsiteX4" fmla="*/ 42876 w 110334"/>
                  <a:gd name="connsiteY4" fmla="*/ 0 h 187511"/>
                  <a:gd name="connsiteX5" fmla="*/ 0 w 110334"/>
                  <a:gd name="connsiteY5" fmla="*/ 51451 h 187511"/>
                  <a:gd name="connsiteX6" fmla="*/ 0 w 110334"/>
                  <a:gd name="connsiteY6" fmla="*/ 136060 h 187511"/>
                  <a:gd name="connsiteX7" fmla="*/ 42876 w 110334"/>
                  <a:gd name="connsiteY7" fmla="*/ 187511 h 187511"/>
                  <a:gd name="connsiteX8" fmla="*/ 109763 w 110334"/>
                  <a:gd name="connsiteY8" fmla="*/ 187511 h 187511"/>
                  <a:gd name="connsiteX9" fmla="*/ 109763 w 110334"/>
                  <a:gd name="connsiteY9" fmla="*/ 164644 h 187511"/>
                  <a:gd name="connsiteX10" fmla="*/ 58311 w 110334"/>
                  <a:gd name="connsiteY10" fmla="*/ 164644 h 187511"/>
                  <a:gd name="connsiteX11" fmla="*/ 34301 w 110334"/>
                  <a:gd name="connsiteY11" fmla="*/ 139490 h 187511"/>
                  <a:gd name="connsiteX12" fmla="*/ 34301 w 110334"/>
                  <a:gd name="connsiteY12" fmla="*/ 102331 h 187511"/>
                  <a:gd name="connsiteX13" fmla="*/ 102903 w 110334"/>
                  <a:gd name="connsiteY13" fmla="*/ 102331 h 187511"/>
                  <a:gd name="connsiteX14" fmla="*/ 102903 w 110334"/>
                  <a:gd name="connsiteY14" fmla="*/ 79464 h 187511"/>
                  <a:gd name="connsiteX15" fmla="*/ 34301 w 110334"/>
                  <a:gd name="connsiteY15" fmla="*/ 79464 h 187511"/>
                  <a:gd name="connsiteX16" fmla="*/ 34873 w 110334"/>
                  <a:gd name="connsiteY16" fmla="*/ 48021 h 187511"/>
                  <a:gd name="connsiteX17" fmla="*/ 34873 w 110334"/>
                  <a:gd name="connsiteY17" fmla="*/ 48021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334" h="187511">
                    <a:moveTo>
                      <a:pt x="34873" y="48021"/>
                    </a:moveTo>
                    <a:cubicBezTo>
                      <a:pt x="34873" y="34873"/>
                      <a:pt x="42876" y="22867"/>
                      <a:pt x="58883" y="22867"/>
                    </a:cubicBezTo>
                    <a:lnTo>
                      <a:pt x="110334" y="22867"/>
                    </a:lnTo>
                    <a:lnTo>
                      <a:pt x="110334" y="0"/>
                    </a:lnTo>
                    <a:lnTo>
                      <a:pt x="42876" y="0"/>
                    </a:lnTo>
                    <a:cubicBezTo>
                      <a:pt x="18294" y="0"/>
                      <a:pt x="0" y="22867"/>
                      <a:pt x="0" y="51451"/>
                    </a:cubicBezTo>
                    <a:lnTo>
                      <a:pt x="0" y="136060"/>
                    </a:lnTo>
                    <a:cubicBezTo>
                      <a:pt x="0" y="164072"/>
                      <a:pt x="18294" y="187511"/>
                      <a:pt x="42876" y="187511"/>
                    </a:cubicBezTo>
                    <a:lnTo>
                      <a:pt x="109763" y="187511"/>
                    </a:lnTo>
                    <a:lnTo>
                      <a:pt x="109763" y="164644"/>
                    </a:lnTo>
                    <a:lnTo>
                      <a:pt x="58311" y="164644"/>
                    </a:lnTo>
                    <a:cubicBezTo>
                      <a:pt x="42876" y="164644"/>
                      <a:pt x="34301" y="152639"/>
                      <a:pt x="34301" y="139490"/>
                    </a:cubicBezTo>
                    <a:lnTo>
                      <a:pt x="34301" y="102331"/>
                    </a:lnTo>
                    <a:lnTo>
                      <a:pt x="102903" y="102331"/>
                    </a:lnTo>
                    <a:lnTo>
                      <a:pt x="102903" y="79464"/>
                    </a:lnTo>
                    <a:lnTo>
                      <a:pt x="34301" y="79464"/>
                    </a:lnTo>
                    <a:lnTo>
                      <a:pt x="34873" y="48021"/>
                    </a:lnTo>
                    <a:lnTo>
                      <a:pt x="34873" y="48021"/>
                    </a:lnTo>
                    <a:close/>
                  </a:path>
                </a:pathLst>
              </a:custGeom>
              <a:solidFill>
                <a:srgbClr val="000000"/>
              </a:solidFill>
              <a:ln w="5707" cap="flat">
                <a:noFill/>
                <a:prstDash val="solid"/>
                <a:miter/>
              </a:ln>
            </p:spPr>
            <p:txBody>
              <a:bodyPr rtlCol="0" anchor="ctr"/>
              <a:lstStyle/>
              <a:p>
                <a:endParaRPr lang="en-US"/>
              </a:p>
            </p:txBody>
          </p:sp>
          <p:sp>
            <p:nvSpPr>
              <p:cNvPr id="39" name="Freeform 66">
                <a:extLst>
                  <a:ext uri="{FF2B5EF4-FFF2-40B4-BE49-F238E27FC236}">
                    <a16:creationId xmlns:a16="http://schemas.microsoft.com/office/drawing/2014/main" id="{0A7D8BBC-22CB-5C06-E2F4-ADE076E46FCC}"/>
                  </a:ext>
                </a:extLst>
              </p:cNvPr>
              <p:cNvSpPr/>
              <p:nvPr/>
            </p:nvSpPr>
            <p:spPr>
              <a:xfrm>
                <a:off x="682416" y="6072506"/>
                <a:ext cx="143491" cy="146350"/>
              </a:xfrm>
              <a:custGeom>
                <a:avLst/>
                <a:gdLst>
                  <a:gd name="connsiteX0" fmla="*/ 101759 w 143491"/>
                  <a:gd name="connsiteY0" fmla="*/ 146350 h 146350"/>
                  <a:gd name="connsiteX1" fmla="*/ 70888 w 143491"/>
                  <a:gd name="connsiteY1" fmla="*/ 93184 h 146350"/>
                  <a:gd name="connsiteX2" fmla="*/ 70317 w 143491"/>
                  <a:gd name="connsiteY2" fmla="*/ 93184 h 146350"/>
                  <a:gd name="connsiteX3" fmla="*/ 38303 w 143491"/>
                  <a:gd name="connsiteY3" fmla="*/ 146350 h 146350"/>
                  <a:gd name="connsiteX4" fmla="*/ 0 w 143491"/>
                  <a:gd name="connsiteY4" fmla="*/ 146350 h 146350"/>
                  <a:gd name="connsiteX5" fmla="*/ 51451 w 143491"/>
                  <a:gd name="connsiteY5" fmla="*/ 70888 h 146350"/>
                  <a:gd name="connsiteX6" fmla="*/ 5717 w 143491"/>
                  <a:gd name="connsiteY6" fmla="*/ 0 h 146350"/>
                  <a:gd name="connsiteX7" fmla="*/ 45163 w 143491"/>
                  <a:gd name="connsiteY7" fmla="*/ 0 h 146350"/>
                  <a:gd name="connsiteX8" fmla="*/ 73175 w 143491"/>
                  <a:gd name="connsiteY8" fmla="*/ 48021 h 146350"/>
                  <a:gd name="connsiteX9" fmla="*/ 73747 w 143491"/>
                  <a:gd name="connsiteY9" fmla="*/ 48021 h 146350"/>
                  <a:gd name="connsiteX10" fmla="*/ 102903 w 143491"/>
                  <a:gd name="connsiteY10" fmla="*/ 0 h 146350"/>
                  <a:gd name="connsiteX11" fmla="*/ 138347 w 143491"/>
                  <a:gd name="connsiteY11" fmla="*/ 0 h 146350"/>
                  <a:gd name="connsiteX12" fmla="*/ 90897 w 143491"/>
                  <a:gd name="connsiteY12" fmla="*/ 68602 h 146350"/>
                  <a:gd name="connsiteX13" fmla="*/ 143492 w 143491"/>
                  <a:gd name="connsiteY13" fmla="*/ 146350 h 14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491" h="146350">
                    <a:moveTo>
                      <a:pt x="101759" y="146350"/>
                    </a:moveTo>
                    <a:lnTo>
                      <a:pt x="70888" y="93184"/>
                    </a:lnTo>
                    <a:lnTo>
                      <a:pt x="70317" y="93184"/>
                    </a:lnTo>
                    <a:lnTo>
                      <a:pt x="38303" y="146350"/>
                    </a:lnTo>
                    <a:lnTo>
                      <a:pt x="0" y="146350"/>
                    </a:lnTo>
                    <a:lnTo>
                      <a:pt x="51451" y="70888"/>
                    </a:lnTo>
                    <a:lnTo>
                      <a:pt x="5717" y="0"/>
                    </a:lnTo>
                    <a:lnTo>
                      <a:pt x="45163" y="0"/>
                    </a:lnTo>
                    <a:lnTo>
                      <a:pt x="73175" y="48021"/>
                    </a:lnTo>
                    <a:lnTo>
                      <a:pt x="73747" y="48021"/>
                    </a:lnTo>
                    <a:lnTo>
                      <a:pt x="102903" y="0"/>
                    </a:lnTo>
                    <a:lnTo>
                      <a:pt x="138347" y="0"/>
                    </a:lnTo>
                    <a:lnTo>
                      <a:pt x="90897" y="68602"/>
                    </a:lnTo>
                    <a:lnTo>
                      <a:pt x="143492" y="146350"/>
                    </a:lnTo>
                    <a:close/>
                  </a:path>
                </a:pathLst>
              </a:custGeom>
              <a:solidFill>
                <a:srgbClr val="000000"/>
              </a:solidFill>
              <a:ln w="5707" cap="flat">
                <a:noFill/>
                <a:prstDash val="solid"/>
                <a:miter/>
              </a:ln>
            </p:spPr>
            <p:txBody>
              <a:bodyPr rtlCol="0" anchor="ctr"/>
              <a:lstStyle/>
              <a:p>
                <a:endParaRPr lang="en-US"/>
              </a:p>
            </p:txBody>
          </p:sp>
          <p:sp>
            <p:nvSpPr>
              <p:cNvPr id="40" name="Freeform 67">
                <a:extLst>
                  <a:ext uri="{FF2B5EF4-FFF2-40B4-BE49-F238E27FC236}">
                    <a16:creationId xmlns:a16="http://schemas.microsoft.com/office/drawing/2014/main" id="{A70D99DE-7A50-C251-C0B4-A64D059B84C6}"/>
                  </a:ext>
                </a:extLst>
              </p:cNvPr>
              <p:cNvSpPr/>
              <p:nvPr/>
            </p:nvSpPr>
            <p:spPr>
              <a:xfrm>
                <a:off x="847060" y="6031916"/>
                <a:ext cx="109762" cy="187511"/>
              </a:xfrm>
              <a:custGeom>
                <a:avLst/>
                <a:gdLst>
                  <a:gd name="connsiteX0" fmla="*/ 34873 w 109762"/>
                  <a:gd name="connsiteY0" fmla="*/ 0 h 187511"/>
                  <a:gd name="connsiteX1" fmla="*/ 34873 w 109762"/>
                  <a:gd name="connsiteY1" fmla="*/ 139490 h 187511"/>
                  <a:gd name="connsiteX2" fmla="*/ 58883 w 109762"/>
                  <a:gd name="connsiteY2" fmla="*/ 164644 h 187511"/>
                  <a:gd name="connsiteX3" fmla="*/ 109763 w 109762"/>
                  <a:gd name="connsiteY3" fmla="*/ 164644 h 187511"/>
                  <a:gd name="connsiteX4" fmla="*/ 109763 w 109762"/>
                  <a:gd name="connsiteY4" fmla="*/ 187511 h 187511"/>
                  <a:gd name="connsiteX5" fmla="*/ 42876 w 109762"/>
                  <a:gd name="connsiteY5" fmla="*/ 187511 h 187511"/>
                  <a:gd name="connsiteX6" fmla="*/ 0 w 109762"/>
                  <a:gd name="connsiteY6" fmla="*/ 136060 h 187511"/>
                  <a:gd name="connsiteX7" fmla="*/ 0 w 109762"/>
                  <a:gd name="connsiteY7" fmla="*/ 0 h 187511"/>
                  <a:gd name="connsiteX8" fmla="*/ 34873 w 109762"/>
                  <a:gd name="connsiteY8" fmla="*/ 0 h 187511"/>
                  <a:gd name="connsiteX9" fmla="*/ 34873 w 109762"/>
                  <a:gd name="connsiteY9" fmla="*/ 0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762" h="187511">
                    <a:moveTo>
                      <a:pt x="34873" y="0"/>
                    </a:moveTo>
                    <a:lnTo>
                      <a:pt x="34873" y="139490"/>
                    </a:lnTo>
                    <a:cubicBezTo>
                      <a:pt x="34873" y="152639"/>
                      <a:pt x="42876" y="164644"/>
                      <a:pt x="58883" y="164644"/>
                    </a:cubicBezTo>
                    <a:lnTo>
                      <a:pt x="109763" y="164644"/>
                    </a:lnTo>
                    <a:lnTo>
                      <a:pt x="109763" y="187511"/>
                    </a:lnTo>
                    <a:lnTo>
                      <a:pt x="42876" y="187511"/>
                    </a:lnTo>
                    <a:cubicBezTo>
                      <a:pt x="18294" y="187511"/>
                      <a:pt x="0" y="164644"/>
                      <a:pt x="0" y="136060"/>
                    </a:cubicBezTo>
                    <a:lnTo>
                      <a:pt x="0" y="0"/>
                    </a:lnTo>
                    <a:lnTo>
                      <a:pt x="34873" y="0"/>
                    </a:lnTo>
                    <a:lnTo>
                      <a:pt x="34873" y="0"/>
                    </a:lnTo>
                    <a:close/>
                  </a:path>
                </a:pathLst>
              </a:custGeom>
              <a:solidFill>
                <a:srgbClr val="000000"/>
              </a:solidFill>
              <a:ln w="5707" cap="flat">
                <a:noFill/>
                <a:prstDash val="solid"/>
                <a:miter/>
              </a:ln>
            </p:spPr>
            <p:txBody>
              <a:bodyPr rtlCol="0" anchor="ctr"/>
              <a:lstStyle/>
              <a:p>
                <a:endParaRPr lang="en-US"/>
              </a:p>
            </p:txBody>
          </p:sp>
          <p:sp>
            <p:nvSpPr>
              <p:cNvPr id="41" name="Freeform 68">
                <a:extLst>
                  <a:ext uri="{FF2B5EF4-FFF2-40B4-BE49-F238E27FC236}">
                    <a16:creationId xmlns:a16="http://schemas.microsoft.com/office/drawing/2014/main" id="{4B30D553-5E4E-0028-5534-92E4E9D03304}"/>
                  </a:ext>
                </a:extLst>
              </p:cNvPr>
              <p:cNvSpPr/>
              <p:nvPr/>
            </p:nvSpPr>
            <p:spPr>
              <a:xfrm>
                <a:off x="978547" y="6072506"/>
                <a:ext cx="33157" cy="146922"/>
              </a:xfrm>
              <a:custGeom>
                <a:avLst/>
                <a:gdLst>
                  <a:gd name="connsiteX0" fmla="*/ 0 w 33157"/>
                  <a:gd name="connsiteY0" fmla="*/ 0 h 146922"/>
                  <a:gd name="connsiteX1" fmla="*/ 33158 w 33157"/>
                  <a:gd name="connsiteY1" fmla="*/ 0 h 146922"/>
                  <a:gd name="connsiteX2" fmla="*/ 33158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8" y="0"/>
                    </a:lnTo>
                    <a:lnTo>
                      <a:pt x="33158"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2" name="Freeform 69">
                <a:extLst>
                  <a:ext uri="{FF2B5EF4-FFF2-40B4-BE49-F238E27FC236}">
                    <a16:creationId xmlns:a16="http://schemas.microsoft.com/office/drawing/2014/main" id="{1A04606C-871B-2431-49C5-E5FF792CDAA6}"/>
                  </a:ext>
                </a:extLst>
              </p:cNvPr>
              <p:cNvSpPr/>
              <p:nvPr/>
            </p:nvSpPr>
            <p:spPr>
              <a:xfrm>
                <a:off x="1043719" y="6030201"/>
                <a:ext cx="122339" cy="191513"/>
              </a:xfrm>
              <a:custGeom>
                <a:avLst/>
                <a:gdLst>
                  <a:gd name="connsiteX0" fmla="*/ 54881 w 122339"/>
                  <a:gd name="connsiteY0" fmla="*/ 60027 h 191513"/>
                  <a:gd name="connsiteX1" fmla="*/ 32586 w 122339"/>
                  <a:gd name="connsiteY1" fmla="*/ 64600 h 191513"/>
                  <a:gd name="connsiteX2" fmla="*/ 32586 w 122339"/>
                  <a:gd name="connsiteY2" fmla="*/ 168646 h 191513"/>
                  <a:gd name="connsiteX3" fmla="*/ 52023 w 122339"/>
                  <a:gd name="connsiteY3" fmla="*/ 171504 h 191513"/>
                  <a:gd name="connsiteX4" fmla="*/ 88611 w 122339"/>
                  <a:gd name="connsiteY4" fmla="*/ 114336 h 191513"/>
                  <a:gd name="connsiteX5" fmla="*/ 54881 w 122339"/>
                  <a:gd name="connsiteY5" fmla="*/ 60027 h 191513"/>
                  <a:gd name="connsiteX6" fmla="*/ 50880 w 122339"/>
                  <a:gd name="connsiteY6" fmla="*/ 191513 h 191513"/>
                  <a:gd name="connsiteX7" fmla="*/ 0 w 122339"/>
                  <a:gd name="connsiteY7" fmla="*/ 181223 h 191513"/>
                  <a:gd name="connsiteX8" fmla="*/ 0 w 122339"/>
                  <a:gd name="connsiteY8" fmla="*/ 6289 h 191513"/>
                  <a:gd name="connsiteX9" fmla="*/ 33158 w 122339"/>
                  <a:gd name="connsiteY9" fmla="*/ 0 h 191513"/>
                  <a:gd name="connsiteX10" fmla="*/ 33158 w 122339"/>
                  <a:gd name="connsiteY10" fmla="*/ 46306 h 191513"/>
                  <a:gd name="connsiteX11" fmla="*/ 64600 w 122339"/>
                  <a:gd name="connsiteY11" fmla="*/ 40589 h 191513"/>
                  <a:gd name="connsiteX12" fmla="*/ 122340 w 122339"/>
                  <a:gd name="connsiteY12" fmla="*/ 112621 h 191513"/>
                  <a:gd name="connsiteX13" fmla="*/ 50880 w 122339"/>
                  <a:gd name="connsiteY13" fmla="*/ 191513 h 19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39" h="191513">
                    <a:moveTo>
                      <a:pt x="54881" y="60027"/>
                    </a:moveTo>
                    <a:cubicBezTo>
                      <a:pt x="47450" y="59455"/>
                      <a:pt x="39446" y="61170"/>
                      <a:pt x="32586" y="64600"/>
                    </a:cubicBezTo>
                    <a:lnTo>
                      <a:pt x="32586" y="168646"/>
                    </a:lnTo>
                    <a:cubicBezTo>
                      <a:pt x="38874" y="170933"/>
                      <a:pt x="45163" y="171504"/>
                      <a:pt x="52023" y="171504"/>
                    </a:cubicBezTo>
                    <a:cubicBezTo>
                      <a:pt x="78320" y="171504"/>
                      <a:pt x="88611" y="149209"/>
                      <a:pt x="88611" y="114336"/>
                    </a:cubicBezTo>
                    <a:cubicBezTo>
                      <a:pt x="88611" y="83465"/>
                      <a:pt x="80035" y="60027"/>
                      <a:pt x="54881" y="60027"/>
                    </a:cubicBezTo>
                    <a:moveTo>
                      <a:pt x="50880" y="191513"/>
                    </a:moveTo>
                    <a:cubicBezTo>
                      <a:pt x="28012" y="191513"/>
                      <a:pt x="9147" y="186940"/>
                      <a:pt x="0" y="181223"/>
                    </a:cubicBezTo>
                    <a:lnTo>
                      <a:pt x="0" y="6289"/>
                    </a:lnTo>
                    <a:lnTo>
                      <a:pt x="33158" y="0"/>
                    </a:lnTo>
                    <a:lnTo>
                      <a:pt x="33158" y="46306"/>
                    </a:lnTo>
                    <a:cubicBezTo>
                      <a:pt x="42876" y="42304"/>
                      <a:pt x="53738" y="40018"/>
                      <a:pt x="64600" y="40589"/>
                    </a:cubicBezTo>
                    <a:cubicBezTo>
                      <a:pt x="98329" y="40589"/>
                      <a:pt x="122340" y="68602"/>
                      <a:pt x="122340" y="112621"/>
                    </a:cubicBezTo>
                    <a:cubicBezTo>
                      <a:pt x="121768" y="161786"/>
                      <a:pt x="96042" y="191513"/>
                      <a:pt x="50880" y="191513"/>
                    </a:cubicBezTo>
                  </a:path>
                </a:pathLst>
              </a:custGeom>
              <a:solidFill>
                <a:srgbClr val="000000"/>
              </a:solidFill>
              <a:ln w="5707" cap="flat">
                <a:noFill/>
                <a:prstDash val="solid"/>
                <a:miter/>
              </a:ln>
            </p:spPr>
            <p:txBody>
              <a:bodyPr rtlCol="0" anchor="ctr"/>
              <a:lstStyle/>
              <a:p>
                <a:endParaRPr lang="en-US"/>
              </a:p>
            </p:txBody>
          </p:sp>
          <p:sp>
            <p:nvSpPr>
              <p:cNvPr id="43" name="Freeform 70">
                <a:extLst>
                  <a:ext uri="{FF2B5EF4-FFF2-40B4-BE49-F238E27FC236}">
                    <a16:creationId xmlns:a16="http://schemas.microsoft.com/office/drawing/2014/main" id="{BF2C65BB-B2C5-1148-E55E-7BA233EADF54}"/>
                  </a:ext>
                </a:extLst>
              </p:cNvPr>
              <p:cNvSpPr/>
              <p:nvPr/>
            </p:nvSpPr>
            <p:spPr>
              <a:xfrm>
                <a:off x="1191212" y="6069630"/>
                <a:ext cx="76605" cy="149797"/>
              </a:xfrm>
              <a:custGeom>
                <a:avLst/>
                <a:gdLst>
                  <a:gd name="connsiteX0" fmla="*/ 69745 w 76605"/>
                  <a:gd name="connsiteY0" fmla="*/ 24599 h 149797"/>
                  <a:gd name="connsiteX1" fmla="*/ 33158 w 76605"/>
                  <a:gd name="connsiteY1" fmla="*/ 25743 h 149797"/>
                  <a:gd name="connsiteX2" fmla="*/ 33158 w 76605"/>
                  <a:gd name="connsiteY2" fmla="*/ 149797 h 149797"/>
                  <a:gd name="connsiteX3" fmla="*/ 0 w 76605"/>
                  <a:gd name="connsiteY3" fmla="*/ 149797 h 149797"/>
                  <a:gd name="connsiteX4" fmla="*/ 0 w 76605"/>
                  <a:gd name="connsiteY4" fmla="*/ 10879 h 149797"/>
                  <a:gd name="connsiteX5" fmla="*/ 76605 w 76605"/>
                  <a:gd name="connsiteY5" fmla="*/ 589 h 149797"/>
                  <a:gd name="connsiteX6" fmla="*/ 69745 w 76605"/>
                  <a:gd name="connsiteY6" fmla="*/ 24599 h 14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05" h="149797">
                    <a:moveTo>
                      <a:pt x="69745" y="24599"/>
                    </a:moveTo>
                    <a:cubicBezTo>
                      <a:pt x="58883" y="20597"/>
                      <a:pt x="41161" y="21169"/>
                      <a:pt x="33158" y="25743"/>
                    </a:cubicBezTo>
                    <a:lnTo>
                      <a:pt x="33158" y="149797"/>
                    </a:lnTo>
                    <a:lnTo>
                      <a:pt x="0" y="149797"/>
                    </a:lnTo>
                    <a:lnTo>
                      <a:pt x="0" y="10879"/>
                    </a:lnTo>
                    <a:cubicBezTo>
                      <a:pt x="19437" y="2875"/>
                      <a:pt x="41733" y="-1698"/>
                      <a:pt x="76605" y="589"/>
                    </a:cubicBezTo>
                    <a:lnTo>
                      <a:pt x="69745" y="24599"/>
                    </a:lnTo>
                    <a:close/>
                  </a:path>
                </a:pathLst>
              </a:custGeom>
              <a:solidFill>
                <a:srgbClr val="000000"/>
              </a:solidFill>
              <a:ln w="5707" cap="flat">
                <a:noFill/>
                <a:prstDash val="solid"/>
                <a:miter/>
              </a:ln>
            </p:spPr>
            <p:txBody>
              <a:bodyPr rtlCol="0" anchor="ctr"/>
              <a:lstStyle/>
              <a:p>
                <a:endParaRPr lang="en-US"/>
              </a:p>
            </p:txBody>
          </p:sp>
          <p:sp>
            <p:nvSpPr>
              <p:cNvPr id="44" name="Freeform 71">
                <a:extLst>
                  <a:ext uri="{FF2B5EF4-FFF2-40B4-BE49-F238E27FC236}">
                    <a16:creationId xmlns:a16="http://schemas.microsoft.com/office/drawing/2014/main" id="{F6AE920D-B39A-D8EA-526B-4970AC3FA4BA}"/>
                  </a:ext>
                </a:extLst>
              </p:cNvPr>
              <p:cNvSpPr/>
              <p:nvPr/>
            </p:nvSpPr>
            <p:spPr>
              <a:xfrm>
                <a:off x="1287826" y="6072506"/>
                <a:ext cx="33157" cy="146922"/>
              </a:xfrm>
              <a:custGeom>
                <a:avLst/>
                <a:gdLst>
                  <a:gd name="connsiteX0" fmla="*/ 0 w 33157"/>
                  <a:gd name="connsiteY0" fmla="*/ 0 h 146922"/>
                  <a:gd name="connsiteX1" fmla="*/ 33157 w 33157"/>
                  <a:gd name="connsiteY1" fmla="*/ 0 h 146922"/>
                  <a:gd name="connsiteX2" fmla="*/ 33157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7" y="0"/>
                    </a:lnTo>
                    <a:lnTo>
                      <a:pt x="33157"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5" name="Freeform 72">
                <a:extLst>
                  <a:ext uri="{FF2B5EF4-FFF2-40B4-BE49-F238E27FC236}">
                    <a16:creationId xmlns:a16="http://schemas.microsoft.com/office/drawing/2014/main" id="{F15E289F-CE3E-F172-EC3E-FEBB46002B08}"/>
                  </a:ext>
                </a:extLst>
              </p:cNvPr>
              <p:cNvSpPr/>
              <p:nvPr/>
            </p:nvSpPr>
            <p:spPr>
              <a:xfrm>
                <a:off x="1347281" y="6070729"/>
                <a:ext cx="102330" cy="151039"/>
              </a:xfrm>
              <a:custGeom>
                <a:avLst/>
                <a:gdLst>
                  <a:gd name="connsiteX0" fmla="*/ 44591 w 102330"/>
                  <a:gd name="connsiteY0" fmla="*/ 150985 h 151039"/>
                  <a:gd name="connsiteX1" fmla="*/ 0 w 102330"/>
                  <a:gd name="connsiteY1" fmla="*/ 140695 h 151039"/>
                  <a:gd name="connsiteX2" fmla="*/ 9719 w 102330"/>
                  <a:gd name="connsiteY2" fmla="*/ 119543 h 151039"/>
                  <a:gd name="connsiteX3" fmla="*/ 40018 w 102330"/>
                  <a:gd name="connsiteY3" fmla="*/ 128118 h 151039"/>
                  <a:gd name="connsiteX4" fmla="*/ 67458 w 102330"/>
                  <a:gd name="connsiteY4" fmla="*/ 107537 h 151039"/>
                  <a:gd name="connsiteX5" fmla="*/ 41161 w 102330"/>
                  <a:gd name="connsiteY5" fmla="*/ 83527 h 151039"/>
                  <a:gd name="connsiteX6" fmla="*/ 4573 w 102330"/>
                  <a:gd name="connsiteY6" fmla="*/ 42366 h 151039"/>
                  <a:gd name="connsiteX7" fmla="*/ 55453 w 102330"/>
                  <a:gd name="connsiteY7" fmla="*/ 61 h 151039"/>
                  <a:gd name="connsiteX8" fmla="*/ 97186 w 102330"/>
                  <a:gd name="connsiteY8" fmla="*/ 10351 h 151039"/>
                  <a:gd name="connsiteX9" fmla="*/ 88039 w 102330"/>
                  <a:gd name="connsiteY9" fmla="*/ 29789 h 151039"/>
                  <a:gd name="connsiteX10" fmla="*/ 62885 w 102330"/>
                  <a:gd name="connsiteY10" fmla="*/ 21785 h 151039"/>
                  <a:gd name="connsiteX11" fmla="*/ 37731 w 102330"/>
                  <a:gd name="connsiteY11" fmla="*/ 41222 h 151039"/>
                  <a:gd name="connsiteX12" fmla="*/ 64028 w 102330"/>
                  <a:gd name="connsiteY12" fmla="*/ 64090 h 151039"/>
                  <a:gd name="connsiteX13" fmla="*/ 102331 w 102330"/>
                  <a:gd name="connsiteY13" fmla="*/ 107537 h 151039"/>
                  <a:gd name="connsiteX14" fmla="*/ 44591 w 102330"/>
                  <a:gd name="connsiteY14" fmla="*/ 150985 h 15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330" h="151039">
                    <a:moveTo>
                      <a:pt x="44591" y="150985"/>
                    </a:moveTo>
                    <a:cubicBezTo>
                      <a:pt x="29156" y="151557"/>
                      <a:pt x="13720" y="147555"/>
                      <a:pt x="0" y="140695"/>
                    </a:cubicBezTo>
                    <a:lnTo>
                      <a:pt x="9719" y="119543"/>
                    </a:lnTo>
                    <a:cubicBezTo>
                      <a:pt x="18865" y="125259"/>
                      <a:pt x="29156" y="128118"/>
                      <a:pt x="40018" y="128118"/>
                    </a:cubicBezTo>
                    <a:cubicBezTo>
                      <a:pt x="54881" y="128118"/>
                      <a:pt x="67458" y="119543"/>
                      <a:pt x="67458" y="107537"/>
                    </a:cubicBezTo>
                    <a:cubicBezTo>
                      <a:pt x="67458" y="95532"/>
                      <a:pt x="57740" y="89243"/>
                      <a:pt x="41161" y="83527"/>
                    </a:cubicBezTo>
                    <a:cubicBezTo>
                      <a:pt x="10290" y="72665"/>
                      <a:pt x="4573" y="57801"/>
                      <a:pt x="4573" y="42366"/>
                    </a:cubicBezTo>
                    <a:cubicBezTo>
                      <a:pt x="4573" y="18927"/>
                      <a:pt x="25154" y="61"/>
                      <a:pt x="55453" y="61"/>
                    </a:cubicBezTo>
                    <a:cubicBezTo>
                      <a:pt x="70317" y="-510"/>
                      <a:pt x="84609" y="2920"/>
                      <a:pt x="97186" y="10351"/>
                    </a:cubicBezTo>
                    <a:lnTo>
                      <a:pt x="88039" y="29789"/>
                    </a:lnTo>
                    <a:cubicBezTo>
                      <a:pt x="80607" y="24644"/>
                      <a:pt x="71460" y="21785"/>
                      <a:pt x="62885" y="21785"/>
                    </a:cubicBezTo>
                    <a:cubicBezTo>
                      <a:pt x="48021" y="21785"/>
                      <a:pt x="37731" y="30932"/>
                      <a:pt x="37731" y="41222"/>
                    </a:cubicBezTo>
                    <a:cubicBezTo>
                      <a:pt x="37731" y="53228"/>
                      <a:pt x="49736" y="58944"/>
                      <a:pt x="64028" y="64090"/>
                    </a:cubicBezTo>
                    <a:cubicBezTo>
                      <a:pt x="95471" y="75523"/>
                      <a:pt x="102331" y="90387"/>
                      <a:pt x="102331" y="107537"/>
                    </a:cubicBezTo>
                    <a:cubicBezTo>
                      <a:pt x="101759" y="129833"/>
                      <a:pt x="79464" y="150413"/>
                      <a:pt x="44591" y="150985"/>
                    </a:cubicBezTo>
                  </a:path>
                </a:pathLst>
              </a:custGeom>
              <a:solidFill>
                <a:srgbClr val="000000"/>
              </a:solidFill>
              <a:ln w="5707" cap="flat">
                <a:noFill/>
                <a:prstDash val="solid"/>
                <a:miter/>
              </a:ln>
            </p:spPr>
            <p:txBody>
              <a:bodyPr rtlCol="0" anchor="ctr"/>
              <a:lstStyle/>
              <a:p>
                <a:endParaRPr lang="en-US"/>
              </a:p>
            </p:txBody>
          </p:sp>
        </p:grpSp>
        <p:grpSp>
          <p:nvGrpSpPr>
            <p:cNvPr id="7" name="Graphic 6">
              <a:extLst>
                <a:ext uri="{FF2B5EF4-FFF2-40B4-BE49-F238E27FC236}">
                  <a16:creationId xmlns:a16="http://schemas.microsoft.com/office/drawing/2014/main" id="{5D364790-A936-FF94-957F-52BC058CA0B2}"/>
                </a:ext>
              </a:extLst>
            </p:cNvPr>
            <p:cNvGrpSpPr/>
            <p:nvPr/>
          </p:nvGrpSpPr>
          <p:grpSpPr>
            <a:xfrm>
              <a:off x="1689718" y="6018196"/>
              <a:ext cx="1408050" cy="206977"/>
              <a:chOff x="1689718" y="6018196"/>
              <a:chExt cx="1408050" cy="206977"/>
            </a:xfrm>
            <a:solidFill>
              <a:srgbClr val="000000"/>
            </a:solidFill>
          </p:grpSpPr>
          <p:sp>
            <p:nvSpPr>
              <p:cNvPr id="9" name="Freeform 50">
                <a:extLst>
                  <a:ext uri="{FF2B5EF4-FFF2-40B4-BE49-F238E27FC236}">
                    <a16:creationId xmlns:a16="http://schemas.microsoft.com/office/drawing/2014/main" id="{AB544DE5-5571-AACB-5864-8AF858AA4B4E}"/>
                  </a:ext>
                </a:extLst>
              </p:cNvPr>
              <p:cNvSpPr/>
              <p:nvPr/>
            </p:nvSpPr>
            <p:spPr>
              <a:xfrm>
                <a:off x="1689718"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023 w 77748"/>
                  <a:gd name="connsiteY8" fmla="*/ 19437 h 204090"/>
                  <a:gd name="connsiteX9" fmla="*/ 26297 w 77748"/>
                  <a:gd name="connsiteY9" fmla="*/ 0 h 204090"/>
                  <a:gd name="connsiteX10" fmla="*/ 572 w 77748"/>
                  <a:gd name="connsiteY10" fmla="*/ 19437 h 204090"/>
                  <a:gd name="connsiteX11" fmla="*/ 26297 w 77748"/>
                  <a:gd name="connsiteY11" fmla="*/ 38874 h 204090"/>
                  <a:gd name="connsiteX12" fmla="*/ 52023 w 77748"/>
                  <a:gd name="connsiteY12" fmla="*/ 19437 h 204090"/>
                  <a:gd name="connsiteX13" fmla="*/ 52023 w 77748"/>
                  <a:gd name="connsiteY13"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748" h="204090">
                    <a:moveTo>
                      <a:pt x="52595" y="157784"/>
                    </a:moveTo>
                    <a:cubicBezTo>
                      <a:pt x="52023" y="176649"/>
                      <a:pt x="61742"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2023" y="19437"/>
                    </a:moveTo>
                    <a:cubicBezTo>
                      <a:pt x="52023" y="8575"/>
                      <a:pt x="40589" y="0"/>
                      <a:pt x="26297" y="0"/>
                    </a:cubicBezTo>
                    <a:cubicBezTo>
                      <a:pt x="12005" y="0"/>
                      <a:pt x="572" y="8575"/>
                      <a:pt x="572" y="19437"/>
                    </a:cubicBezTo>
                    <a:cubicBezTo>
                      <a:pt x="572" y="30299"/>
                      <a:pt x="12005" y="38874"/>
                      <a:pt x="26297" y="38874"/>
                    </a:cubicBezTo>
                    <a:cubicBezTo>
                      <a:pt x="40589" y="38874"/>
                      <a:pt x="52023" y="30299"/>
                      <a:pt x="52023" y="19437"/>
                    </a:cubicBezTo>
                    <a:lnTo>
                      <a:pt x="52023" y="19437"/>
                    </a:lnTo>
                    <a:close/>
                  </a:path>
                </a:pathLst>
              </a:custGeom>
              <a:solidFill>
                <a:srgbClr val="000000"/>
              </a:solidFill>
              <a:ln w="5707"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ED63BC37-2610-4C45-B741-97BCA08110AA}"/>
                  </a:ext>
                </a:extLst>
              </p:cNvPr>
              <p:cNvSpPr/>
              <p:nvPr/>
            </p:nvSpPr>
            <p:spPr>
              <a:xfrm>
                <a:off x="1754890"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1451 w 77748"/>
                  <a:gd name="connsiteY8" fmla="*/ 19437 h 204090"/>
                  <a:gd name="connsiteX9" fmla="*/ 25726 w 77748"/>
                  <a:gd name="connsiteY9" fmla="*/ 0 h 204090"/>
                  <a:gd name="connsiteX10" fmla="*/ 0 w 77748"/>
                  <a:gd name="connsiteY10" fmla="*/ 19437 h 204090"/>
                  <a:gd name="connsiteX11" fmla="*/ 25726 w 77748"/>
                  <a:gd name="connsiteY11" fmla="*/ 38874 h 204090"/>
                  <a:gd name="connsiteX12" fmla="*/ 51451 w 77748"/>
                  <a:gd name="connsiteY12" fmla="*/ 19437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lnTo>
                      <a:pt x="51451" y="19437"/>
                    </a:lnTo>
                    <a:close/>
                  </a:path>
                </a:pathLst>
              </a:custGeom>
              <a:solidFill>
                <a:srgbClr val="000000"/>
              </a:solidFill>
              <a:ln w="5707"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DA464D97-01DA-1E60-E1F5-5B11D63A9FE8}"/>
                  </a:ext>
                </a:extLst>
              </p:cNvPr>
              <p:cNvSpPr/>
              <p:nvPr/>
            </p:nvSpPr>
            <p:spPr>
              <a:xfrm>
                <a:off x="1820633"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595 w 77748"/>
                  <a:gd name="connsiteY8" fmla="*/ 157784 h 204090"/>
                  <a:gd name="connsiteX9" fmla="*/ 51451 w 77748"/>
                  <a:gd name="connsiteY9" fmla="*/ 19437 h 204090"/>
                  <a:gd name="connsiteX10" fmla="*/ 25726 w 77748"/>
                  <a:gd name="connsiteY10" fmla="*/ 0 h 204090"/>
                  <a:gd name="connsiteX11" fmla="*/ 0 w 77748"/>
                  <a:gd name="connsiteY11" fmla="*/ 19437 h 204090"/>
                  <a:gd name="connsiteX12" fmla="*/ 25726 w 77748"/>
                  <a:gd name="connsiteY12" fmla="*/ 38874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close/>
                  </a:path>
                </a:pathLst>
              </a:custGeom>
              <a:solidFill>
                <a:srgbClr val="000000"/>
              </a:solidFill>
              <a:ln w="5707" cap="flat">
                <a:noFill/>
                <a:prstDash val="solid"/>
                <a:miter/>
              </a:ln>
            </p:spPr>
            <p:txBody>
              <a:bodyPr rtlCol="0" anchor="ctr"/>
              <a:lstStyle/>
              <a:p>
                <a:endParaRPr lang="en-US"/>
              </a:p>
            </p:txBody>
          </p:sp>
          <p:sp>
            <p:nvSpPr>
              <p:cNvPr id="13" name="Freeform 53">
                <a:extLst>
                  <a:ext uri="{FF2B5EF4-FFF2-40B4-BE49-F238E27FC236}">
                    <a16:creationId xmlns:a16="http://schemas.microsoft.com/office/drawing/2014/main" id="{228C2C32-E339-F1D1-DEE4-AA66C19265BD}"/>
                  </a:ext>
                </a:extLst>
              </p:cNvPr>
              <p:cNvSpPr/>
              <p:nvPr/>
            </p:nvSpPr>
            <p:spPr>
              <a:xfrm>
                <a:off x="1963553"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14" name="Freeform 54">
                <a:extLst>
                  <a:ext uri="{FF2B5EF4-FFF2-40B4-BE49-F238E27FC236}">
                    <a16:creationId xmlns:a16="http://schemas.microsoft.com/office/drawing/2014/main" id="{962A2A1E-029B-6BAC-C7CA-09ABB5351D11}"/>
                  </a:ext>
                </a:extLst>
              </p:cNvPr>
              <p:cNvSpPr/>
              <p:nvPr/>
            </p:nvSpPr>
            <p:spPr>
              <a:xfrm>
                <a:off x="2021293"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2"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5" name="Freeform 55">
                <a:extLst>
                  <a:ext uri="{FF2B5EF4-FFF2-40B4-BE49-F238E27FC236}">
                    <a16:creationId xmlns:a16="http://schemas.microsoft.com/office/drawing/2014/main" id="{9BCD507D-3CEF-9A43-2FC4-BD76D0CEE29A}"/>
                  </a:ext>
                </a:extLst>
              </p:cNvPr>
              <p:cNvSpPr/>
              <p:nvPr/>
            </p:nvSpPr>
            <p:spPr>
              <a:xfrm>
                <a:off x="2163642"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3"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6" name="Freeform 56">
                <a:extLst>
                  <a:ext uri="{FF2B5EF4-FFF2-40B4-BE49-F238E27FC236}">
                    <a16:creationId xmlns:a16="http://schemas.microsoft.com/office/drawing/2014/main" id="{EFA53F8A-B89C-5106-99AB-EABC5DA0507F}"/>
                  </a:ext>
                </a:extLst>
              </p:cNvPr>
              <p:cNvSpPr/>
              <p:nvPr/>
            </p:nvSpPr>
            <p:spPr>
              <a:xfrm>
                <a:off x="2298558" y="6095945"/>
                <a:ext cx="129199" cy="128628"/>
              </a:xfrm>
              <a:custGeom>
                <a:avLst/>
                <a:gdLst>
                  <a:gd name="connsiteX0" fmla="*/ 0 w 129199"/>
                  <a:gd name="connsiteY0" fmla="*/ 65172 h 128628"/>
                  <a:gd name="connsiteX1" fmla="*/ 0 w 129199"/>
                  <a:gd name="connsiteY1" fmla="*/ 65172 h 128628"/>
                  <a:gd name="connsiteX2" fmla="*/ 64600 w 129199"/>
                  <a:gd name="connsiteY2" fmla="*/ 0 h 128628"/>
                  <a:gd name="connsiteX3" fmla="*/ 129200 w 129199"/>
                  <a:gd name="connsiteY3" fmla="*/ 64028 h 128628"/>
                  <a:gd name="connsiteX4" fmla="*/ 129200 w 129199"/>
                  <a:gd name="connsiteY4" fmla="*/ 64600 h 128628"/>
                  <a:gd name="connsiteX5" fmla="*/ 65172 w 129199"/>
                  <a:gd name="connsiteY5" fmla="*/ 128628 h 128628"/>
                  <a:gd name="connsiteX6" fmla="*/ 64600 w 129199"/>
                  <a:gd name="connsiteY6" fmla="*/ 128628 h 128628"/>
                  <a:gd name="connsiteX7" fmla="*/ 64028 w 129199"/>
                  <a:gd name="connsiteY7" fmla="*/ 128628 h 128628"/>
                  <a:gd name="connsiteX8" fmla="*/ 0 w 129199"/>
                  <a:gd name="connsiteY8" fmla="*/ 65172 h 128628"/>
                  <a:gd name="connsiteX9" fmla="*/ 0 w 129199"/>
                  <a:gd name="connsiteY9" fmla="*/ 65172 h 128628"/>
                  <a:gd name="connsiteX10" fmla="*/ 109763 w 129199"/>
                  <a:gd name="connsiteY10" fmla="*/ 65172 h 128628"/>
                  <a:gd name="connsiteX11" fmla="*/ 109763 w 129199"/>
                  <a:gd name="connsiteY11" fmla="*/ 65172 h 128628"/>
                  <a:gd name="connsiteX12" fmla="*/ 109763 w 129199"/>
                  <a:gd name="connsiteY12" fmla="*/ 63457 h 128628"/>
                  <a:gd name="connsiteX13" fmla="*/ 64028 w 129199"/>
                  <a:gd name="connsiteY13" fmla="*/ 16579 h 128628"/>
                  <a:gd name="connsiteX14" fmla="*/ 18865 w 129199"/>
                  <a:gd name="connsiteY14" fmla="*/ 64600 h 128628"/>
                  <a:gd name="connsiteX15" fmla="*/ 18865 w 129199"/>
                  <a:gd name="connsiteY15" fmla="*/ 64600 h 128628"/>
                  <a:gd name="connsiteX16" fmla="*/ 18865 w 129199"/>
                  <a:gd name="connsiteY16" fmla="*/ 66315 h 128628"/>
                  <a:gd name="connsiteX17" fmla="*/ 64600 w 129199"/>
                  <a:gd name="connsiteY17" fmla="*/ 112621 h 128628"/>
                  <a:gd name="connsiteX18" fmla="*/ 110334 w 129199"/>
                  <a:gd name="connsiteY18" fmla="*/ 66887 h 128628"/>
                  <a:gd name="connsiteX19" fmla="*/ 109763 w 129199"/>
                  <a:gd name="connsiteY19" fmla="*/ 65172 h 12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199" h="128628">
                    <a:moveTo>
                      <a:pt x="0" y="65172"/>
                    </a:moveTo>
                    <a:lnTo>
                      <a:pt x="0" y="65172"/>
                    </a:lnTo>
                    <a:cubicBezTo>
                      <a:pt x="0" y="29156"/>
                      <a:pt x="29156" y="0"/>
                      <a:pt x="64600" y="0"/>
                    </a:cubicBezTo>
                    <a:cubicBezTo>
                      <a:pt x="100044" y="0"/>
                      <a:pt x="128628" y="29156"/>
                      <a:pt x="129200" y="64028"/>
                    </a:cubicBezTo>
                    <a:lnTo>
                      <a:pt x="129200" y="64600"/>
                    </a:lnTo>
                    <a:cubicBezTo>
                      <a:pt x="129200" y="100044"/>
                      <a:pt x="100044" y="128628"/>
                      <a:pt x="65172" y="128628"/>
                    </a:cubicBezTo>
                    <a:lnTo>
                      <a:pt x="64600" y="128628"/>
                    </a:lnTo>
                    <a:lnTo>
                      <a:pt x="64028" y="128628"/>
                    </a:lnTo>
                    <a:cubicBezTo>
                      <a:pt x="29156" y="128628"/>
                      <a:pt x="572" y="100044"/>
                      <a:pt x="0" y="65172"/>
                    </a:cubicBezTo>
                    <a:cubicBezTo>
                      <a:pt x="0" y="65172"/>
                      <a:pt x="0" y="65172"/>
                      <a:pt x="0" y="65172"/>
                    </a:cubicBezTo>
                    <a:moveTo>
                      <a:pt x="109763" y="65172"/>
                    </a:moveTo>
                    <a:lnTo>
                      <a:pt x="109763" y="65172"/>
                    </a:lnTo>
                    <a:cubicBezTo>
                      <a:pt x="109763" y="64028"/>
                      <a:pt x="109763" y="64028"/>
                      <a:pt x="109763" y="63457"/>
                    </a:cubicBezTo>
                    <a:cubicBezTo>
                      <a:pt x="109763" y="38303"/>
                      <a:pt x="89182" y="17150"/>
                      <a:pt x="64028" y="16579"/>
                    </a:cubicBezTo>
                    <a:cubicBezTo>
                      <a:pt x="37159" y="16579"/>
                      <a:pt x="18865" y="38303"/>
                      <a:pt x="18865" y="64600"/>
                    </a:cubicBezTo>
                    <a:lnTo>
                      <a:pt x="18865" y="64600"/>
                    </a:lnTo>
                    <a:cubicBezTo>
                      <a:pt x="18865" y="65172"/>
                      <a:pt x="18865" y="65743"/>
                      <a:pt x="18865" y="66315"/>
                    </a:cubicBezTo>
                    <a:cubicBezTo>
                      <a:pt x="18865" y="91469"/>
                      <a:pt x="39446" y="112050"/>
                      <a:pt x="64600" y="112621"/>
                    </a:cubicBezTo>
                    <a:cubicBezTo>
                      <a:pt x="89754" y="112621"/>
                      <a:pt x="110334" y="92041"/>
                      <a:pt x="110334" y="66887"/>
                    </a:cubicBezTo>
                    <a:cubicBezTo>
                      <a:pt x="109763" y="66315"/>
                      <a:pt x="109763" y="65743"/>
                      <a:pt x="109763" y="65172"/>
                    </a:cubicBezTo>
                  </a:path>
                </a:pathLst>
              </a:custGeom>
              <a:solidFill>
                <a:srgbClr val="000000"/>
              </a:solidFill>
              <a:ln w="5707" cap="flat">
                <a:noFill/>
                <a:prstDash val="solid"/>
                <a:miter/>
              </a:ln>
            </p:spPr>
            <p:txBody>
              <a:bodyPr rtlCol="0" anchor="ctr"/>
              <a:lstStyle/>
              <a:p>
                <a:endParaRPr lang="en-US"/>
              </a:p>
            </p:txBody>
          </p:sp>
          <p:sp>
            <p:nvSpPr>
              <p:cNvPr id="17" name="Freeform 57">
                <a:extLst>
                  <a:ext uri="{FF2B5EF4-FFF2-40B4-BE49-F238E27FC236}">
                    <a16:creationId xmlns:a16="http://schemas.microsoft.com/office/drawing/2014/main" id="{2FDF4F75-A920-BF75-64B6-50B8553F63EC}"/>
                  </a:ext>
                </a:extLst>
              </p:cNvPr>
              <p:cNvSpPr/>
              <p:nvPr/>
            </p:nvSpPr>
            <p:spPr>
              <a:xfrm>
                <a:off x="2436333"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3474 w 123483"/>
                  <a:gd name="connsiteY3" fmla="*/ 0 h 124626"/>
                  <a:gd name="connsiteX4" fmla="*/ 123483 w 123483"/>
                  <a:gd name="connsiteY4" fmla="*/ 0 h 124626"/>
                  <a:gd name="connsiteX5" fmla="*/ 69745 w 123483"/>
                  <a:gd name="connsiteY5" fmla="*/ 124626 h 124626"/>
                  <a:gd name="connsiteX6" fmla="*/ 53166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3474" y="0"/>
                    </a:lnTo>
                    <a:lnTo>
                      <a:pt x="123483" y="0"/>
                    </a:lnTo>
                    <a:lnTo>
                      <a:pt x="69745" y="124626"/>
                    </a:lnTo>
                    <a:lnTo>
                      <a:pt x="53166" y="124626"/>
                    </a:lnTo>
                    <a:close/>
                  </a:path>
                </a:pathLst>
              </a:custGeom>
              <a:solidFill>
                <a:srgbClr val="000000"/>
              </a:solidFill>
              <a:ln w="5707" cap="flat">
                <a:noFill/>
                <a:prstDash val="solid"/>
                <a:miter/>
              </a:ln>
            </p:spPr>
            <p:txBody>
              <a:bodyPr rtlCol="0" anchor="ctr"/>
              <a:lstStyle/>
              <a:p>
                <a:endParaRPr lang="en-US"/>
              </a:p>
            </p:txBody>
          </p:sp>
          <p:sp>
            <p:nvSpPr>
              <p:cNvPr id="25" name="Freeform 58">
                <a:extLst>
                  <a:ext uri="{FF2B5EF4-FFF2-40B4-BE49-F238E27FC236}">
                    <a16:creationId xmlns:a16="http://schemas.microsoft.com/office/drawing/2014/main" id="{52495EAE-98D4-AD74-D494-88BDCF598814}"/>
                  </a:ext>
                </a:extLst>
              </p:cNvPr>
              <p:cNvSpPr/>
              <p:nvPr/>
            </p:nvSpPr>
            <p:spPr>
              <a:xfrm>
                <a:off x="2568963" y="6096931"/>
                <a:ext cx="108667" cy="128242"/>
              </a:xfrm>
              <a:custGeom>
                <a:avLst/>
                <a:gdLst>
                  <a:gd name="connsiteX0" fmla="*/ 0 w 108667"/>
                  <a:gd name="connsiteY0" fmla="*/ 89339 h 128242"/>
                  <a:gd name="connsiteX1" fmla="*/ 0 w 108667"/>
                  <a:gd name="connsiteY1" fmla="*/ 89339 h 128242"/>
                  <a:gd name="connsiteX2" fmla="*/ 52595 w 108667"/>
                  <a:gd name="connsiteY2" fmla="*/ 48178 h 128242"/>
                  <a:gd name="connsiteX3" fmla="*/ 90326 w 108667"/>
                  <a:gd name="connsiteY3" fmla="*/ 53324 h 128242"/>
                  <a:gd name="connsiteX4" fmla="*/ 90326 w 108667"/>
                  <a:gd name="connsiteY4" fmla="*/ 49322 h 128242"/>
                  <a:gd name="connsiteX5" fmla="*/ 53738 w 108667"/>
                  <a:gd name="connsiteY5" fmla="*/ 16164 h 128242"/>
                  <a:gd name="connsiteX6" fmla="*/ 16007 w 108667"/>
                  <a:gd name="connsiteY6" fmla="*/ 25311 h 128242"/>
                  <a:gd name="connsiteX7" fmla="*/ 10290 w 108667"/>
                  <a:gd name="connsiteY7" fmla="*/ 10447 h 128242"/>
                  <a:gd name="connsiteX8" fmla="*/ 55453 w 108667"/>
                  <a:gd name="connsiteY8" fmla="*/ 157 h 128242"/>
                  <a:gd name="connsiteX9" fmla="*/ 95471 w 108667"/>
                  <a:gd name="connsiteY9" fmla="*/ 13878 h 128242"/>
                  <a:gd name="connsiteX10" fmla="*/ 108619 w 108667"/>
                  <a:gd name="connsiteY10" fmla="*/ 49893 h 128242"/>
                  <a:gd name="connsiteX11" fmla="*/ 108619 w 108667"/>
                  <a:gd name="connsiteY11" fmla="*/ 125355 h 128242"/>
                  <a:gd name="connsiteX12" fmla="*/ 90326 w 108667"/>
                  <a:gd name="connsiteY12" fmla="*/ 125355 h 128242"/>
                  <a:gd name="connsiteX13" fmla="*/ 90326 w 108667"/>
                  <a:gd name="connsiteY13" fmla="*/ 107062 h 128242"/>
                  <a:gd name="connsiteX14" fmla="*/ 45734 w 108667"/>
                  <a:gd name="connsiteY14" fmla="*/ 128214 h 128242"/>
                  <a:gd name="connsiteX15" fmla="*/ 0 w 108667"/>
                  <a:gd name="connsiteY15" fmla="*/ 89339 h 128242"/>
                  <a:gd name="connsiteX16" fmla="*/ 90326 w 108667"/>
                  <a:gd name="connsiteY16" fmla="*/ 79621 h 128242"/>
                  <a:gd name="connsiteX17" fmla="*/ 90326 w 108667"/>
                  <a:gd name="connsiteY17" fmla="*/ 68187 h 128242"/>
                  <a:gd name="connsiteX18" fmla="*/ 54310 w 108667"/>
                  <a:gd name="connsiteY18" fmla="*/ 63042 h 128242"/>
                  <a:gd name="connsiteX19" fmla="*/ 18294 w 108667"/>
                  <a:gd name="connsiteY19" fmla="*/ 87624 h 128242"/>
                  <a:gd name="connsiteX20" fmla="*/ 18294 w 108667"/>
                  <a:gd name="connsiteY20" fmla="*/ 88196 h 128242"/>
                  <a:gd name="connsiteX21" fmla="*/ 49165 w 108667"/>
                  <a:gd name="connsiteY21" fmla="*/ 112778 h 128242"/>
                  <a:gd name="connsiteX22" fmla="*/ 90326 w 108667"/>
                  <a:gd name="connsiteY22" fmla="*/ 79621 h 12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667" h="128242">
                    <a:moveTo>
                      <a:pt x="0" y="89339"/>
                    </a:moveTo>
                    <a:lnTo>
                      <a:pt x="0" y="89339"/>
                    </a:lnTo>
                    <a:cubicBezTo>
                      <a:pt x="0" y="62470"/>
                      <a:pt x="21724" y="48178"/>
                      <a:pt x="52595" y="48178"/>
                    </a:cubicBezTo>
                    <a:cubicBezTo>
                      <a:pt x="65172" y="48178"/>
                      <a:pt x="78320" y="49893"/>
                      <a:pt x="90326" y="53324"/>
                    </a:cubicBezTo>
                    <a:lnTo>
                      <a:pt x="90326" y="49322"/>
                    </a:lnTo>
                    <a:cubicBezTo>
                      <a:pt x="90326" y="27598"/>
                      <a:pt x="77177" y="16164"/>
                      <a:pt x="53738" y="16164"/>
                    </a:cubicBezTo>
                    <a:cubicBezTo>
                      <a:pt x="40589" y="16164"/>
                      <a:pt x="28012" y="19023"/>
                      <a:pt x="16007" y="25311"/>
                    </a:cubicBezTo>
                    <a:lnTo>
                      <a:pt x="10290" y="10447"/>
                    </a:lnTo>
                    <a:cubicBezTo>
                      <a:pt x="24011" y="3587"/>
                      <a:pt x="39446" y="157"/>
                      <a:pt x="55453" y="157"/>
                    </a:cubicBezTo>
                    <a:cubicBezTo>
                      <a:pt x="69745" y="-986"/>
                      <a:pt x="84609" y="4159"/>
                      <a:pt x="95471" y="13878"/>
                    </a:cubicBezTo>
                    <a:cubicBezTo>
                      <a:pt x="104618" y="23596"/>
                      <a:pt x="109191" y="36745"/>
                      <a:pt x="108619" y="49893"/>
                    </a:cubicBezTo>
                    <a:lnTo>
                      <a:pt x="108619" y="125355"/>
                    </a:lnTo>
                    <a:lnTo>
                      <a:pt x="90326" y="125355"/>
                    </a:lnTo>
                    <a:lnTo>
                      <a:pt x="90326" y="107062"/>
                    </a:lnTo>
                    <a:cubicBezTo>
                      <a:pt x="79464" y="120782"/>
                      <a:pt x="62885" y="128785"/>
                      <a:pt x="45734" y="128214"/>
                    </a:cubicBezTo>
                    <a:cubicBezTo>
                      <a:pt x="22867" y="127642"/>
                      <a:pt x="0" y="114493"/>
                      <a:pt x="0" y="89339"/>
                    </a:cubicBezTo>
                    <a:moveTo>
                      <a:pt x="90326" y="79621"/>
                    </a:moveTo>
                    <a:lnTo>
                      <a:pt x="90326" y="68187"/>
                    </a:lnTo>
                    <a:cubicBezTo>
                      <a:pt x="78892" y="64757"/>
                      <a:pt x="66315" y="63042"/>
                      <a:pt x="54310" y="63042"/>
                    </a:cubicBezTo>
                    <a:cubicBezTo>
                      <a:pt x="31442" y="63042"/>
                      <a:pt x="18294" y="73332"/>
                      <a:pt x="18294" y="87624"/>
                    </a:cubicBezTo>
                    <a:lnTo>
                      <a:pt x="18294" y="88196"/>
                    </a:lnTo>
                    <a:cubicBezTo>
                      <a:pt x="18294" y="103631"/>
                      <a:pt x="32586" y="112778"/>
                      <a:pt x="49165" y="112778"/>
                    </a:cubicBezTo>
                    <a:cubicBezTo>
                      <a:pt x="72032" y="112778"/>
                      <a:pt x="90326" y="99058"/>
                      <a:pt x="90326" y="79621"/>
                    </a:cubicBezTo>
                  </a:path>
                </a:pathLst>
              </a:custGeom>
              <a:solidFill>
                <a:srgbClr val="000000"/>
              </a:solidFill>
              <a:ln w="5707" cap="flat">
                <a:noFill/>
                <a:prstDash val="solid"/>
                <a:miter/>
              </a:ln>
            </p:spPr>
            <p:txBody>
              <a:bodyPr rtlCol="0" anchor="ctr"/>
              <a:lstStyle/>
              <a:p>
                <a:endParaRPr lang="en-US"/>
              </a:p>
            </p:txBody>
          </p:sp>
          <p:sp>
            <p:nvSpPr>
              <p:cNvPr id="32" name="Freeform 59">
                <a:extLst>
                  <a:ext uri="{FF2B5EF4-FFF2-40B4-BE49-F238E27FC236}">
                    <a16:creationId xmlns:a16="http://schemas.microsoft.com/office/drawing/2014/main" id="{5F3FBE2C-7981-4ABE-696D-8EF3BAAB92C7}"/>
                  </a:ext>
                </a:extLst>
              </p:cNvPr>
              <p:cNvSpPr/>
              <p:nvPr/>
            </p:nvSpPr>
            <p:spPr>
              <a:xfrm>
                <a:off x="2699878" y="6061644"/>
                <a:ext cx="74890" cy="162357"/>
              </a:xfrm>
              <a:custGeom>
                <a:avLst/>
                <a:gdLst>
                  <a:gd name="connsiteX0" fmla="*/ 17150 w 74890"/>
                  <a:gd name="connsiteY0" fmla="*/ 127485 h 162357"/>
                  <a:gd name="connsiteX1" fmla="*/ 17150 w 74890"/>
                  <a:gd name="connsiteY1" fmla="*/ 53166 h 162357"/>
                  <a:gd name="connsiteX2" fmla="*/ 0 w 74890"/>
                  <a:gd name="connsiteY2" fmla="*/ 53166 h 162357"/>
                  <a:gd name="connsiteX3" fmla="*/ 0 w 74890"/>
                  <a:gd name="connsiteY3" fmla="*/ 37159 h 162357"/>
                  <a:gd name="connsiteX4" fmla="*/ 17150 w 74890"/>
                  <a:gd name="connsiteY4" fmla="*/ 37159 h 162357"/>
                  <a:gd name="connsiteX5" fmla="*/ 17150 w 74890"/>
                  <a:gd name="connsiteY5" fmla="*/ 0 h 162357"/>
                  <a:gd name="connsiteX6" fmla="*/ 35444 w 74890"/>
                  <a:gd name="connsiteY6" fmla="*/ 0 h 162357"/>
                  <a:gd name="connsiteX7" fmla="*/ 35444 w 74890"/>
                  <a:gd name="connsiteY7" fmla="*/ 37159 h 162357"/>
                  <a:gd name="connsiteX8" fmla="*/ 74890 w 74890"/>
                  <a:gd name="connsiteY8" fmla="*/ 37159 h 162357"/>
                  <a:gd name="connsiteX9" fmla="*/ 74890 w 74890"/>
                  <a:gd name="connsiteY9" fmla="*/ 53166 h 162357"/>
                  <a:gd name="connsiteX10" fmla="*/ 35444 w 74890"/>
                  <a:gd name="connsiteY10" fmla="*/ 53166 h 162357"/>
                  <a:gd name="connsiteX11" fmla="*/ 35444 w 74890"/>
                  <a:gd name="connsiteY11" fmla="*/ 125198 h 162357"/>
                  <a:gd name="connsiteX12" fmla="*/ 56025 w 74890"/>
                  <a:gd name="connsiteY12" fmla="*/ 145779 h 162357"/>
                  <a:gd name="connsiteX13" fmla="*/ 73747 w 74890"/>
                  <a:gd name="connsiteY13" fmla="*/ 141205 h 162357"/>
                  <a:gd name="connsiteX14" fmla="*/ 73747 w 74890"/>
                  <a:gd name="connsiteY14" fmla="*/ 157212 h 162357"/>
                  <a:gd name="connsiteX15" fmla="*/ 51451 w 74890"/>
                  <a:gd name="connsiteY15" fmla="*/ 162357 h 162357"/>
                  <a:gd name="connsiteX16" fmla="*/ 17150 w 74890"/>
                  <a:gd name="connsiteY16" fmla="*/ 127485 h 16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90" h="162357">
                    <a:moveTo>
                      <a:pt x="17150" y="127485"/>
                    </a:moveTo>
                    <a:lnTo>
                      <a:pt x="17150" y="53166"/>
                    </a:lnTo>
                    <a:lnTo>
                      <a:pt x="0" y="53166"/>
                    </a:lnTo>
                    <a:lnTo>
                      <a:pt x="0" y="37159"/>
                    </a:lnTo>
                    <a:lnTo>
                      <a:pt x="17150" y="37159"/>
                    </a:lnTo>
                    <a:lnTo>
                      <a:pt x="17150" y="0"/>
                    </a:lnTo>
                    <a:lnTo>
                      <a:pt x="35444" y="0"/>
                    </a:lnTo>
                    <a:lnTo>
                      <a:pt x="35444" y="37159"/>
                    </a:lnTo>
                    <a:lnTo>
                      <a:pt x="74890" y="37159"/>
                    </a:lnTo>
                    <a:lnTo>
                      <a:pt x="74890" y="53166"/>
                    </a:lnTo>
                    <a:lnTo>
                      <a:pt x="35444" y="53166"/>
                    </a:lnTo>
                    <a:lnTo>
                      <a:pt x="35444" y="125198"/>
                    </a:lnTo>
                    <a:cubicBezTo>
                      <a:pt x="35444" y="140062"/>
                      <a:pt x="44020" y="145779"/>
                      <a:pt x="56025" y="145779"/>
                    </a:cubicBezTo>
                    <a:cubicBezTo>
                      <a:pt x="62313" y="145779"/>
                      <a:pt x="68602" y="144635"/>
                      <a:pt x="73747" y="141205"/>
                    </a:cubicBezTo>
                    <a:lnTo>
                      <a:pt x="73747" y="157212"/>
                    </a:lnTo>
                    <a:cubicBezTo>
                      <a:pt x="66887" y="160642"/>
                      <a:pt x="59455" y="162357"/>
                      <a:pt x="51451" y="162357"/>
                    </a:cubicBezTo>
                    <a:cubicBezTo>
                      <a:pt x="32014" y="162357"/>
                      <a:pt x="17150" y="152639"/>
                      <a:pt x="17150" y="127485"/>
                    </a:cubicBezTo>
                  </a:path>
                </a:pathLst>
              </a:custGeom>
              <a:solidFill>
                <a:srgbClr val="000000"/>
              </a:solidFill>
              <a:ln w="5707" cap="flat">
                <a:noFill/>
                <a:prstDash val="solid"/>
                <a:miter/>
              </a:ln>
            </p:spPr>
            <p:txBody>
              <a:bodyPr rtlCol="0" anchor="ctr"/>
              <a:lstStyle/>
              <a:p>
                <a:endParaRPr lang="en-US"/>
              </a:p>
            </p:txBody>
          </p:sp>
          <p:sp>
            <p:nvSpPr>
              <p:cNvPr id="33" name="Freeform 60">
                <a:extLst>
                  <a:ext uri="{FF2B5EF4-FFF2-40B4-BE49-F238E27FC236}">
                    <a16:creationId xmlns:a16="http://schemas.microsoft.com/office/drawing/2014/main" id="{21F27A6B-A0B9-3604-3695-79C4EA110848}"/>
                  </a:ext>
                </a:extLst>
              </p:cNvPr>
              <p:cNvSpPr/>
              <p:nvPr/>
            </p:nvSpPr>
            <p:spPr>
              <a:xfrm>
                <a:off x="2802781"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34" name="Freeform 61">
                <a:extLst>
                  <a:ext uri="{FF2B5EF4-FFF2-40B4-BE49-F238E27FC236}">
                    <a16:creationId xmlns:a16="http://schemas.microsoft.com/office/drawing/2014/main" id="{93E2B987-22DB-BF0E-E1ED-2B9925D3447E}"/>
                  </a:ext>
                </a:extLst>
              </p:cNvPr>
              <p:cNvSpPr/>
              <p:nvPr/>
            </p:nvSpPr>
            <p:spPr>
              <a:xfrm>
                <a:off x="2847944"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4046 w 123483"/>
                  <a:gd name="connsiteY3" fmla="*/ 0 h 124626"/>
                  <a:gd name="connsiteX4" fmla="*/ 123483 w 123483"/>
                  <a:gd name="connsiteY4" fmla="*/ 0 h 124626"/>
                  <a:gd name="connsiteX5" fmla="*/ 69745 w 123483"/>
                  <a:gd name="connsiteY5" fmla="*/ 124626 h 124626"/>
                  <a:gd name="connsiteX6" fmla="*/ 53738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4046" y="0"/>
                    </a:lnTo>
                    <a:lnTo>
                      <a:pt x="123483" y="0"/>
                    </a:lnTo>
                    <a:lnTo>
                      <a:pt x="69745" y="124626"/>
                    </a:lnTo>
                    <a:lnTo>
                      <a:pt x="53738" y="124626"/>
                    </a:lnTo>
                    <a:close/>
                  </a:path>
                </a:pathLst>
              </a:custGeom>
              <a:solidFill>
                <a:srgbClr val="000000"/>
              </a:solidFill>
              <a:ln w="5707" cap="flat">
                <a:noFill/>
                <a:prstDash val="solid"/>
                <a:miter/>
              </a:ln>
            </p:spPr>
            <p:txBody>
              <a:bodyPr rtlCol="0" anchor="ctr"/>
              <a:lstStyle/>
              <a:p>
                <a:endParaRPr lang="en-US"/>
              </a:p>
            </p:txBody>
          </p:sp>
          <p:sp>
            <p:nvSpPr>
              <p:cNvPr id="35" name="Freeform 62">
                <a:extLst>
                  <a:ext uri="{FF2B5EF4-FFF2-40B4-BE49-F238E27FC236}">
                    <a16:creationId xmlns:a16="http://schemas.microsoft.com/office/drawing/2014/main" id="{BA09433C-8BB8-DF7F-AB27-A8F61AF76834}"/>
                  </a:ext>
                </a:extLst>
              </p:cNvPr>
              <p:cNvSpPr/>
              <p:nvPr/>
            </p:nvSpPr>
            <p:spPr>
              <a:xfrm>
                <a:off x="2980574" y="6095373"/>
                <a:ext cx="117194" cy="129226"/>
              </a:xfrm>
              <a:custGeom>
                <a:avLst/>
                <a:gdLst>
                  <a:gd name="connsiteX0" fmla="*/ 62313 w 117194"/>
                  <a:gd name="connsiteY0" fmla="*/ 113193 h 129226"/>
                  <a:gd name="connsiteX1" fmla="*/ 101188 w 117194"/>
                  <a:gd name="connsiteY1" fmla="*/ 95471 h 129226"/>
                  <a:gd name="connsiteX2" fmla="*/ 112621 w 117194"/>
                  <a:gd name="connsiteY2" fmla="*/ 105761 h 129226"/>
                  <a:gd name="connsiteX3" fmla="*/ 61741 w 117194"/>
                  <a:gd name="connsiteY3" fmla="*/ 129200 h 129226"/>
                  <a:gd name="connsiteX4" fmla="*/ 0 w 117194"/>
                  <a:gd name="connsiteY4" fmla="*/ 64600 h 129226"/>
                  <a:gd name="connsiteX5" fmla="*/ 59455 w 117194"/>
                  <a:gd name="connsiteY5" fmla="*/ 0 h 129226"/>
                  <a:gd name="connsiteX6" fmla="*/ 117195 w 117194"/>
                  <a:gd name="connsiteY6" fmla="*/ 65743 h 129226"/>
                  <a:gd name="connsiteX7" fmla="*/ 117195 w 117194"/>
                  <a:gd name="connsiteY7" fmla="*/ 72032 h 129226"/>
                  <a:gd name="connsiteX8" fmla="*/ 19437 w 117194"/>
                  <a:gd name="connsiteY8" fmla="*/ 72032 h 129226"/>
                  <a:gd name="connsiteX9" fmla="*/ 62313 w 117194"/>
                  <a:gd name="connsiteY9" fmla="*/ 113193 h 129226"/>
                  <a:gd name="connsiteX10" fmla="*/ 98901 w 117194"/>
                  <a:gd name="connsiteY10" fmla="*/ 57740 h 129226"/>
                  <a:gd name="connsiteX11" fmla="*/ 59455 w 117194"/>
                  <a:gd name="connsiteY11" fmla="*/ 16007 h 129226"/>
                  <a:gd name="connsiteX12" fmla="*/ 19437 w 117194"/>
                  <a:gd name="connsiteY12" fmla="*/ 57740 h 129226"/>
                  <a:gd name="connsiteX13" fmla="*/ 98901 w 117194"/>
                  <a:gd name="connsiteY13" fmla="*/ 57740 h 129226"/>
                  <a:gd name="connsiteX14" fmla="*/ 98901 w 117194"/>
                  <a:gd name="connsiteY14" fmla="*/ 57740 h 1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194" h="129226">
                    <a:moveTo>
                      <a:pt x="62313" y="113193"/>
                    </a:moveTo>
                    <a:cubicBezTo>
                      <a:pt x="77177" y="113193"/>
                      <a:pt x="91469" y="106904"/>
                      <a:pt x="101188" y="95471"/>
                    </a:cubicBezTo>
                    <a:lnTo>
                      <a:pt x="112621" y="105761"/>
                    </a:lnTo>
                    <a:cubicBezTo>
                      <a:pt x="100044" y="121196"/>
                      <a:pt x="81179" y="129772"/>
                      <a:pt x="61741" y="129200"/>
                    </a:cubicBezTo>
                    <a:cubicBezTo>
                      <a:pt x="28012" y="129200"/>
                      <a:pt x="0" y="102903"/>
                      <a:pt x="0" y="64600"/>
                    </a:cubicBezTo>
                    <a:cubicBezTo>
                      <a:pt x="0" y="28584"/>
                      <a:pt x="25154" y="0"/>
                      <a:pt x="59455" y="0"/>
                    </a:cubicBezTo>
                    <a:cubicBezTo>
                      <a:pt x="96042" y="0"/>
                      <a:pt x="117195" y="29156"/>
                      <a:pt x="117195" y="65743"/>
                    </a:cubicBezTo>
                    <a:cubicBezTo>
                      <a:pt x="117195" y="67458"/>
                      <a:pt x="117195" y="69173"/>
                      <a:pt x="117195" y="72032"/>
                    </a:cubicBezTo>
                    <a:lnTo>
                      <a:pt x="19437" y="72032"/>
                    </a:lnTo>
                    <a:cubicBezTo>
                      <a:pt x="20009" y="95471"/>
                      <a:pt x="39446" y="113765"/>
                      <a:pt x="62313" y="113193"/>
                    </a:cubicBezTo>
                    <a:moveTo>
                      <a:pt x="98901" y="57740"/>
                    </a:moveTo>
                    <a:cubicBezTo>
                      <a:pt x="96614" y="35444"/>
                      <a:pt x="84037" y="16007"/>
                      <a:pt x="59455" y="16007"/>
                    </a:cubicBezTo>
                    <a:cubicBezTo>
                      <a:pt x="38303" y="16007"/>
                      <a:pt x="21724" y="33729"/>
                      <a:pt x="19437" y="57740"/>
                    </a:cubicBezTo>
                    <a:lnTo>
                      <a:pt x="98901" y="57740"/>
                    </a:lnTo>
                    <a:lnTo>
                      <a:pt x="98901" y="57740"/>
                    </a:lnTo>
                    <a:close/>
                  </a:path>
                </a:pathLst>
              </a:custGeom>
              <a:solidFill>
                <a:srgbClr val="000000"/>
              </a:solidFill>
              <a:ln w="5707" cap="flat">
                <a:noFill/>
                <a:prstDash val="solid"/>
                <a:miter/>
              </a:ln>
            </p:spPr>
            <p:txBody>
              <a:bodyPr rtlCol="0" anchor="ctr"/>
              <a:lstStyle/>
              <a:p>
                <a:endParaRPr lang="en-US"/>
              </a:p>
            </p:txBody>
          </p:sp>
        </p:grpSp>
        <p:sp>
          <p:nvSpPr>
            <p:cNvPr id="8" name="Rectangle 7">
              <a:extLst>
                <a:ext uri="{FF2B5EF4-FFF2-40B4-BE49-F238E27FC236}">
                  <a16:creationId xmlns:a16="http://schemas.microsoft.com/office/drawing/2014/main" id="{7E79EB4E-55A6-8A1C-6569-99B91181B7BB}"/>
                </a:ext>
              </a:extLst>
            </p:cNvPr>
            <p:cNvSpPr/>
            <p:nvPr userDrawn="1"/>
          </p:nvSpPr>
          <p:spPr>
            <a:xfrm>
              <a:off x="551442" y="6313224"/>
              <a:ext cx="2542032" cy="9144"/>
            </a:xfrm>
            <a:prstGeom prst="rect">
              <a:avLst/>
            </a:prstGeom>
            <a:solidFill>
              <a:schemeClr val="tx1"/>
            </a:solidFill>
            <a:ln>
              <a:noFill/>
            </a:ln>
          </p:spPr>
          <p:txBody>
            <a:bodyPr wrap="square" rtlCol="0" anchor="ctr">
              <a:noAutofit/>
            </a:bodyPr>
            <a:lstStyle/>
            <a:p>
              <a:pPr algn="l"/>
              <a:endParaRPr lang="en-US">
                <a:solidFill>
                  <a:schemeClr val="tx1"/>
                </a:solidFill>
              </a:endParaRPr>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498" r:id="rId2"/>
    <p:sldLayoutId id="2147484499" r:id="rId3"/>
    <p:sldLayoutId id="2147483836" r:id="rId4"/>
    <p:sldLayoutId id="2147484662" r:id="rId5"/>
    <p:sldLayoutId id="2147484663" r:id="rId6"/>
    <p:sldLayoutId id="2147484664" r:id="rId7"/>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knowledge.exlibrisgroup.com/Alma/Product_Documentation/010Alma_Online_Help_(English)/Metadata_Management/005Introduction_to_Metadata_Management/The_AI_Metadata_Assistant_in_the_Metadata_Editor#Creating_a_New_Record"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knowledge.exlibrisgroup.com/Alma/Product_Materials/010Roadmap/AI_Metadata_Enrichment_for_Libraries" TargetMode="External"/><Relationship Id="rId2" Type="http://schemas.openxmlformats.org/officeDocument/2006/relationships/hyperlink" Target="https://knowledge.exlibrisgroup.com/Alma/Product_Documentation/010Alma_Online_Help_(English)/Metadata_Management/005Introduction_to_Metadata_Management/The_AI_Metadata_Assistant_in_the_Metadata_Editor#Enabling_the_AI_Metadata_Assistant_in_Your_Alma_Environment" TargetMode="External"/><Relationship Id="rId1" Type="http://schemas.openxmlformats.org/officeDocument/2006/relationships/slideLayout" Target="../slideLayouts/slideLayout1.xml"/><Relationship Id="rId6" Type="http://schemas.openxmlformats.org/officeDocument/2006/relationships/hyperlink" Target="https://youtu.be/dP8YlztRlHA" TargetMode="External"/><Relationship Id="rId5" Type="http://schemas.openxmlformats.org/officeDocument/2006/relationships/hyperlink" Target="https://exlibrisgroup.com/blog/artificial-intelligence-blog-series-introducing-the-ai-metadata-assistant-in-the-alma-metadata-editor/" TargetMode="External"/><Relationship Id="rId4" Type="http://schemas.openxmlformats.org/officeDocument/2006/relationships/hyperlink" Target="https://exlibrisgroup.com/announcement/early-access-customers-begin-testing-the-ai-metadata-assistant-for-alma/"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Metadata_Management/005Introduction_to_Metadata_Management/The_AI_Metadata_Assistant_in_the_Metadata_Editor" TargetMode="External"/><Relationship Id="rId2" Type="http://schemas.openxmlformats.org/officeDocument/2006/relationships/hyperlink" Target="https://knowledge.exlibrisgroup.com/Alma/Product_Documentation/010Alma_Online_Help_(English)/Metadata_Management/005Introduction_to_Metadata_Management/The_AI_Metadata_Assistant_in_the_Metadata_Editor#Enabling_the_AI_Metadata_Assistant_in_Your_Alma_Environment"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509152" y="2598558"/>
            <a:ext cx="8566268" cy="1264782"/>
          </a:xfrm>
        </p:spPr>
        <p:txBody>
          <a:bodyPr/>
          <a:lstStyle/>
          <a:p>
            <a:r>
              <a:rPr lang="it-IT" sz="4800" dirty="0"/>
              <a:t>The AI Metadata Assistant </a:t>
            </a:r>
          </a:p>
          <a:p>
            <a:r>
              <a:rPr lang="it-IT" sz="4800" dirty="0"/>
              <a:t>in the Metadata Editor</a:t>
            </a:r>
            <a:endParaRPr lang="en-NL" sz="4800" dirty="0"/>
          </a:p>
        </p:txBody>
      </p:sp>
      <p:sp>
        <p:nvSpPr>
          <p:cNvPr id="4" name="Text Placeholder 22">
            <a:extLst>
              <a:ext uri="{FF2B5EF4-FFF2-40B4-BE49-F238E27FC236}">
                <a16:creationId xmlns:a16="http://schemas.microsoft.com/office/drawing/2014/main" id="{6996D1CA-23C6-39D7-BA16-17C0E9EF5E27}"/>
              </a:ext>
            </a:extLst>
          </p:cNvPr>
          <p:cNvSpPr txBox="1">
            <a:spLocks/>
          </p:cNvSpPr>
          <p:nvPr/>
        </p:nvSpPr>
        <p:spPr>
          <a:xfrm>
            <a:off x="627698" y="4303392"/>
            <a:ext cx="2401252" cy="611508"/>
          </a:xfrm>
          <a:prstGeom prst="rect">
            <a:avLst/>
          </a:prstGeom>
        </p:spPr>
        <p:txBody>
          <a:bodyPr lIns="0" tIns="36000" rIns="0" bIns="0" anchor="t" anchorCtr="0">
            <a:noAutofit/>
          </a:bodyPr>
          <a:lstStyle>
            <a:lvl1pPr indent="0">
              <a:lnSpc>
                <a:spcPct val="85000"/>
              </a:lnSpc>
              <a:spcBef>
                <a:spcPts val="0"/>
              </a:spcBef>
              <a:buFont typeface="Arial" panose="020B0604020202020204" pitchFamily="34" charset="0"/>
              <a:buNone/>
              <a:defRPr sz="4800" baseline="0">
                <a:latin typeface="+mj-lt"/>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400" dirty="0"/>
              <a:t>Yoel Kortick</a:t>
            </a:r>
          </a:p>
          <a:p>
            <a:r>
              <a:rPr lang="en-US" sz="2400" dirty="0"/>
              <a:t>Senior Librarian</a:t>
            </a:r>
            <a:endParaRPr lang="en-NL" sz="2400" dirty="0"/>
          </a:p>
        </p:txBody>
      </p:sp>
      <p:sp>
        <p:nvSpPr>
          <p:cNvPr id="5" name="Text Placeholder 22">
            <a:extLst>
              <a:ext uri="{FF2B5EF4-FFF2-40B4-BE49-F238E27FC236}">
                <a16:creationId xmlns:a16="http://schemas.microsoft.com/office/drawing/2014/main" id="{600F600C-6408-A9A6-426D-17EE21FEA9F6}"/>
              </a:ext>
            </a:extLst>
          </p:cNvPr>
          <p:cNvSpPr txBox="1">
            <a:spLocks/>
          </p:cNvSpPr>
          <p:nvPr/>
        </p:nvSpPr>
        <p:spPr>
          <a:xfrm>
            <a:off x="627698" y="5040630"/>
            <a:ext cx="1989772" cy="377190"/>
          </a:xfrm>
          <a:prstGeom prst="rect">
            <a:avLst/>
          </a:prstGeom>
        </p:spPr>
        <p:txBody>
          <a:bodyPr lIns="0" tIns="36000" rIns="0" bIns="0" anchor="t" anchorCtr="0">
            <a:noAutofit/>
          </a:bodyPr>
          <a:lstStyle>
            <a:lvl1pPr indent="0">
              <a:lnSpc>
                <a:spcPct val="85000"/>
              </a:lnSpc>
              <a:spcBef>
                <a:spcPts val="0"/>
              </a:spcBef>
              <a:buFont typeface="Arial" panose="020B0604020202020204" pitchFamily="34" charset="0"/>
              <a:buNone/>
              <a:defRPr sz="4800" baseline="0">
                <a:latin typeface="+mj-lt"/>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June 2025</a:t>
            </a:r>
            <a:endParaRPr lang="en-NL" sz="2000" dirty="0"/>
          </a:p>
        </p:txBody>
      </p:sp>
    </p:spTree>
    <p:extLst>
      <p:ext uri="{BB962C8B-B14F-4D97-AF65-F5344CB8AC3E}">
        <p14:creationId xmlns:p14="http://schemas.microsoft.com/office/powerpoint/2010/main" val="2936091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53355-CEE6-244E-847D-804369825C63}"/>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39103E94-F3BD-93D6-6866-59CAC55C7BEC}"/>
              </a:ext>
            </a:extLst>
          </p:cNvPr>
          <p:cNvPicPr>
            <a:picLocks noChangeAspect="1"/>
          </p:cNvPicPr>
          <p:nvPr/>
        </p:nvPicPr>
        <p:blipFill>
          <a:blip r:embed="rId2"/>
          <a:stretch>
            <a:fillRect/>
          </a:stretch>
        </p:blipFill>
        <p:spPr>
          <a:xfrm>
            <a:off x="0" y="1124124"/>
            <a:ext cx="12192000" cy="4609752"/>
          </a:xfrm>
          <a:prstGeom prst="rect">
            <a:avLst/>
          </a:prstGeom>
          <a:ln>
            <a:solidFill>
              <a:schemeClr val="tx1"/>
            </a:solidFill>
          </a:ln>
        </p:spPr>
      </p:pic>
      <p:sp>
        <p:nvSpPr>
          <p:cNvPr id="10" name="Title 9">
            <a:extLst>
              <a:ext uri="{FF2B5EF4-FFF2-40B4-BE49-F238E27FC236}">
                <a16:creationId xmlns:a16="http://schemas.microsoft.com/office/drawing/2014/main" id="{4AF5ED47-7142-B414-7F6B-0A17CC88D6D7}"/>
              </a:ext>
            </a:extLst>
          </p:cNvPr>
          <p:cNvSpPr>
            <a:spLocks noGrp="1"/>
          </p:cNvSpPr>
          <p:nvPr>
            <p:ph type="title"/>
          </p:nvPr>
        </p:nvSpPr>
        <p:spPr/>
        <p:txBody>
          <a:bodyPr/>
          <a:lstStyle/>
          <a:p>
            <a:r>
              <a:rPr lang="en-US" dirty="0"/>
              <a:t>Enabling the AI Metadata Assistant and required roles</a:t>
            </a:r>
            <a:endParaRPr lang="en-NL" dirty="0"/>
          </a:p>
        </p:txBody>
      </p:sp>
      <p:sp>
        <p:nvSpPr>
          <p:cNvPr id="9" name="Slide Number Placeholder 5">
            <a:extLst>
              <a:ext uri="{FF2B5EF4-FFF2-40B4-BE49-F238E27FC236}">
                <a16:creationId xmlns:a16="http://schemas.microsoft.com/office/drawing/2014/main" id="{EABCE2CE-A084-5B59-29FB-B122B0BDFC3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a:t>
            </a:fld>
            <a:endParaRPr lang="en-GB"/>
          </a:p>
        </p:txBody>
      </p:sp>
      <p:sp>
        <p:nvSpPr>
          <p:cNvPr id="7" name="TextBox 6">
            <a:extLst>
              <a:ext uri="{FF2B5EF4-FFF2-40B4-BE49-F238E27FC236}">
                <a16:creationId xmlns:a16="http://schemas.microsoft.com/office/drawing/2014/main" id="{27170917-DDA6-2BAF-2D6C-26F4C18322F0}"/>
              </a:ext>
            </a:extLst>
          </p:cNvPr>
          <p:cNvSpPr txBox="1"/>
          <p:nvPr/>
        </p:nvSpPr>
        <p:spPr>
          <a:xfrm>
            <a:off x="3100039" y="2754352"/>
            <a:ext cx="2352907" cy="546410"/>
          </a:xfrm>
          <a:prstGeom prst="rect">
            <a:avLst/>
          </a:prstGeom>
          <a:solidFill>
            <a:srgbClr val="FFFF00"/>
          </a:solidFill>
          <a:ln>
            <a:solidFill>
              <a:schemeClr val="accent2"/>
            </a:solidFill>
          </a:ln>
        </p:spPr>
        <p:txBody>
          <a:bodyPr wrap="square" rtlCol="0">
            <a:noAutofit/>
          </a:bodyPr>
          <a:lstStyle/>
          <a:p>
            <a:pPr algn="l"/>
            <a:r>
              <a:rPr lang="en-US" sz="1400" dirty="0"/>
              <a:t>The AI Metadata Assistant has been enabled</a:t>
            </a:r>
          </a:p>
        </p:txBody>
      </p:sp>
      <p:cxnSp>
        <p:nvCxnSpPr>
          <p:cNvPr id="8" name="Straight Arrow Connector 7">
            <a:extLst>
              <a:ext uri="{FF2B5EF4-FFF2-40B4-BE49-F238E27FC236}">
                <a16:creationId xmlns:a16="http://schemas.microsoft.com/office/drawing/2014/main" id="{94C9514A-A0CE-D3C5-EF56-E0C02061BF21}"/>
              </a:ext>
            </a:extLst>
          </p:cNvPr>
          <p:cNvCxnSpPr>
            <a:cxnSpLocks/>
          </p:cNvCxnSpPr>
          <p:nvPr/>
        </p:nvCxnSpPr>
        <p:spPr>
          <a:xfrm flipH="1">
            <a:off x="1348740" y="3071286"/>
            <a:ext cx="1751299" cy="5669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BC703A2-DA44-774A-5ED6-BB44A57F6101}"/>
              </a:ext>
            </a:extLst>
          </p:cNvPr>
          <p:cNvSpPr txBox="1"/>
          <p:nvPr/>
        </p:nvSpPr>
        <p:spPr>
          <a:xfrm>
            <a:off x="7740619" y="4148812"/>
            <a:ext cx="3830673" cy="1131848"/>
          </a:xfrm>
          <a:prstGeom prst="rect">
            <a:avLst/>
          </a:prstGeom>
          <a:solidFill>
            <a:srgbClr val="FFFF00"/>
          </a:solidFill>
          <a:ln>
            <a:solidFill>
              <a:schemeClr val="accent2"/>
            </a:solidFill>
          </a:ln>
        </p:spPr>
        <p:txBody>
          <a:bodyPr wrap="square" rtlCol="0">
            <a:noAutofit/>
          </a:bodyPr>
          <a:lstStyle/>
          <a:p>
            <a:pPr marL="180000" indent="-180000">
              <a:spcBef>
                <a:spcPts val="900"/>
              </a:spcBef>
              <a:buFont typeface="Arial" panose="020B0604020202020204" pitchFamily="34" charset="0"/>
              <a:buChar char="•"/>
            </a:pPr>
            <a:r>
              <a:rPr lang="en-US" sz="1400" dirty="0"/>
              <a:t>Note that there is a default merge rule in which no library data is overridden.  Via the default merge rule repeatable fields will be added, and non repeatable fields will be added if not already in the record.</a:t>
            </a:r>
          </a:p>
        </p:txBody>
      </p:sp>
    </p:spTree>
    <p:extLst>
      <p:ext uri="{BB962C8B-B14F-4D97-AF65-F5344CB8AC3E}">
        <p14:creationId xmlns:p14="http://schemas.microsoft.com/office/powerpoint/2010/main" val="927033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Enabling the AI Metadata Assistant and required roles</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To work with the AI Metadata Assistant in the Metadata Editor, the staff user must have both the following roles:</a:t>
            </a:r>
          </a:p>
          <a:p>
            <a:pPr lvl="1"/>
            <a:r>
              <a:rPr lang="en-US" sz="1800" dirty="0"/>
              <a:t>Cataloger</a:t>
            </a:r>
          </a:p>
          <a:p>
            <a:pPr lvl="1"/>
            <a:r>
              <a:rPr lang="en-US" sz="1800" dirty="0"/>
              <a:t>AI Assisted Cataloging</a:t>
            </a:r>
          </a:p>
          <a:p>
            <a:endParaRPr lang="en-US" dirty="0"/>
          </a:p>
          <a:p>
            <a:r>
              <a:rPr lang="en-US" dirty="0"/>
              <a:t>Note that the role "AI Assisted Cataloging" </a:t>
            </a:r>
            <a:r>
              <a:rPr lang="en-US" sz="1800" dirty="0">
                <a:effectLst/>
                <a:latin typeface="Avenir Next LT Pro" panose="020B0504020202020204" pitchFamily="34" charset="0"/>
                <a:ea typeface="Aptos" panose="020B0004020202020204" pitchFamily="34" charset="0"/>
                <a:cs typeface="Aptos" panose="020B0004020202020204" pitchFamily="34" charset="0"/>
              </a:rPr>
              <a:t>is available without enabling the AI MD Assistant, but it will not be functional without first enabling the AI Metadata Assistant.</a:t>
            </a:r>
            <a:endParaRPr lang="en-US" dirty="0"/>
          </a:p>
        </p:txBody>
      </p:sp>
    </p:spTree>
    <p:extLst>
      <p:ext uri="{BB962C8B-B14F-4D97-AF65-F5344CB8AC3E}">
        <p14:creationId xmlns:p14="http://schemas.microsoft.com/office/powerpoint/2010/main" val="262480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Enabling the AI Metadata Assistant and required roles</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12</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641692"/>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In our Alma Institution cataloger Alicia Chen has the following roles </a:t>
            </a:r>
          </a:p>
          <a:p>
            <a:endParaRPr lang="en-US" dirty="0"/>
          </a:p>
        </p:txBody>
      </p:sp>
      <p:pic>
        <p:nvPicPr>
          <p:cNvPr id="3" name="Picture 2">
            <a:extLst>
              <a:ext uri="{FF2B5EF4-FFF2-40B4-BE49-F238E27FC236}">
                <a16:creationId xmlns:a16="http://schemas.microsoft.com/office/drawing/2014/main" id="{202835BF-95E8-9DF4-10E4-BAE7E7D536EA}"/>
              </a:ext>
            </a:extLst>
          </p:cNvPr>
          <p:cNvPicPr>
            <a:picLocks noChangeAspect="1"/>
          </p:cNvPicPr>
          <p:nvPr/>
        </p:nvPicPr>
        <p:blipFill>
          <a:blip r:embed="rId2"/>
          <a:stretch>
            <a:fillRect/>
          </a:stretch>
        </p:blipFill>
        <p:spPr>
          <a:xfrm>
            <a:off x="661987" y="3181350"/>
            <a:ext cx="10868025" cy="495300"/>
          </a:xfrm>
          <a:prstGeom prst="rect">
            <a:avLst/>
          </a:prstGeom>
        </p:spPr>
      </p:pic>
      <p:pic>
        <p:nvPicPr>
          <p:cNvPr id="5" name="Picture 4">
            <a:extLst>
              <a:ext uri="{FF2B5EF4-FFF2-40B4-BE49-F238E27FC236}">
                <a16:creationId xmlns:a16="http://schemas.microsoft.com/office/drawing/2014/main" id="{B04ED770-E36C-DBFD-CE80-B6246C8EA7D5}"/>
              </a:ext>
            </a:extLst>
          </p:cNvPr>
          <p:cNvPicPr>
            <a:picLocks noChangeAspect="1"/>
          </p:cNvPicPr>
          <p:nvPr/>
        </p:nvPicPr>
        <p:blipFill>
          <a:blip r:embed="rId3"/>
          <a:stretch>
            <a:fillRect/>
          </a:stretch>
        </p:blipFill>
        <p:spPr>
          <a:xfrm>
            <a:off x="661987" y="2762248"/>
            <a:ext cx="10868025" cy="419100"/>
          </a:xfrm>
          <a:prstGeom prst="rect">
            <a:avLst/>
          </a:prstGeom>
        </p:spPr>
      </p:pic>
      <p:pic>
        <p:nvPicPr>
          <p:cNvPr id="11" name="Picture 10">
            <a:extLst>
              <a:ext uri="{FF2B5EF4-FFF2-40B4-BE49-F238E27FC236}">
                <a16:creationId xmlns:a16="http://schemas.microsoft.com/office/drawing/2014/main" id="{6DBC3931-AA22-7585-D1C6-50E5026EE4C8}"/>
              </a:ext>
            </a:extLst>
          </p:cNvPr>
          <p:cNvPicPr>
            <a:picLocks noChangeAspect="1"/>
          </p:cNvPicPr>
          <p:nvPr/>
        </p:nvPicPr>
        <p:blipFill>
          <a:blip r:embed="rId4"/>
          <a:stretch>
            <a:fillRect/>
          </a:stretch>
        </p:blipFill>
        <p:spPr>
          <a:xfrm>
            <a:off x="695325" y="3703831"/>
            <a:ext cx="10801350" cy="476250"/>
          </a:xfrm>
          <a:prstGeom prst="rect">
            <a:avLst/>
          </a:prstGeom>
        </p:spPr>
      </p:pic>
      <p:sp>
        <p:nvSpPr>
          <p:cNvPr id="12" name="Rectangle 11">
            <a:extLst>
              <a:ext uri="{FF2B5EF4-FFF2-40B4-BE49-F238E27FC236}">
                <a16:creationId xmlns:a16="http://schemas.microsoft.com/office/drawing/2014/main" id="{328AE2A7-2DA0-997E-700D-168BE5ED62F9}"/>
              </a:ext>
            </a:extLst>
          </p:cNvPr>
          <p:cNvSpPr/>
          <p:nvPr/>
        </p:nvSpPr>
        <p:spPr>
          <a:xfrm>
            <a:off x="661987" y="2762248"/>
            <a:ext cx="10834688" cy="1417833"/>
          </a:xfrm>
          <a:prstGeom prst="rect">
            <a:avLst/>
          </a:prstGeom>
          <a:noFill/>
          <a:ln w="28575">
            <a:solidFill>
              <a:schemeClr val="tx1"/>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923353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F04AD-7EAF-402E-CEE6-964F1F4B3B4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AD7CB18-C58B-BE08-DA4E-D7177B83588C}"/>
              </a:ext>
            </a:extLst>
          </p:cNvPr>
          <p:cNvSpPr>
            <a:spLocks noGrp="1"/>
          </p:cNvSpPr>
          <p:nvPr>
            <p:ph type="body" sz="quarter" idx="16"/>
          </p:nvPr>
        </p:nvSpPr>
        <p:spPr>
          <a:xfrm>
            <a:off x="0" y="2500384"/>
            <a:ext cx="12192000" cy="1030130"/>
          </a:xfrm>
        </p:spPr>
        <p:txBody>
          <a:bodyPr/>
          <a:lstStyle/>
          <a:p>
            <a:r>
              <a:rPr lang="en-US" sz="3600" dirty="0"/>
              <a:t>Creating a new record using the AI Metadata Assistant</a:t>
            </a:r>
          </a:p>
        </p:txBody>
      </p:sp>
      <p:sp>
        <p:nvSpPr>
          <p:cNvPr id="3" name="Slide Number Placeholder 2">
            <a:extLst>
              <a:ext uri="{FF2B5EF4-FFF2-40B4-BE49-F238E27FC236}">
                <a16:creationId xmlns:a16="http://schemas.microsoft.com/office/drawing/2014/main" id="{A846027B-7E53-3878-B188-71E3FE12D211}"/>
              </a:ext>
            </a:extLst>
          </p:cNvPr>
          <p:cNvSpPr>
            <a:spLocks noGrp="1"/>
          </p:cNvSpPr>
          <p:nvPr>
            <p:ph type="sldNum" sz="quarter" idx="11"/>
          </p:nvPr>
        </p:nvSpPr>
        <p:spPr/>
        <p:txBody>
          <a:bodyPr/>
          <a:lstStyle/>
          <a:p>
            <a:fld id="{F59CD943-D024-467A-B36E-F11E1285ED75}" type="slidenum">
              <a:rPr lang="en-GB" smtClean="0"/>
              <a:pPr/>
              <a:t>13</a:t>
            </a:fld>
            <a:endParaRPr lang="en-GB" dirty="0"/>
          </a:p>
        </p:txBody>
      </p:sp>
    </p:spTree>
    <p:extLst>
      <p:ext uri="{BB962C8B-B14F-4D97-AF65-F5344CB8AC3E}">
        <p14:creationId xmlns:p14="http://schemas.microsoft.com/office/powerpoint/2010/main" val="1195457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EFEBF2-A9D5-3F85-214E-5AE46E010D1C}"/>
              </a:ext>
            </a:extLst>
          </p:cNvPr>
          <p:cNvPicPr>
            <a:picLocks noChangeAspect="1"/>
          </p:cNvPicPr>
          <p:nvPr/>
        </p:nvPicPr>
        <p:blipFill>
          <a:blip r:embed="rId2"/>
          <a:stretch>
            <a:fillRect/>
          </a:stretch>
        </p:blipFill>
        <p:spPr>
          <a:xfrm>
            <a:off x="3900487" y="2240579"/>
            <a:ext cx="4391025" cy="3648075"/>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Creating a new record using the AI Metadata Assistant</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14</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To create a new record using the AI Metadata Assistant from within the Metadata Editor select "New &gt; Create with AI Assistant".</a:t>
            </a:r>
          </a:p>
        </p:txBody>
      </p:sp>
      <p:sp>
        <p:nvSpPr>
          <p:cNvPr id="15" name="Rectangle 14">
            <a:extLst>
              <a:ext uri="{FF2B5EF4-FFF2-40B4-BE49-F238E27FC236}">
                <a16:creationId xmlns:a16="http://schemas.microsoft.com/office/drawing/2014/main" id="{9C7251C9-7D52-ADFD-4157-224D1353B0E6}"/>
              </a:ext>
            </a:extLst>
          </p:cNvPr>
          <p:cNvSpPr/>
          <p:nvPr/>
        </p:nvSpPr>
        <p:spPr>
          <a:xfrm>
            <a:off x="4595860" y="2240579"/>
            <a:ext cx="734422" cy="35765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7" name="Rectangle 16">
            <a:extLst>
              <a:ext uri="{FF2B5EF4-FFF2-40B4-BE49-F238E27FC236}">
                <a16:creationId xmlns:a16="http://schemas.microsoft.com/office/drawing/2014/main" id="{6DF475F9-9323-7DF9-FDB5-AFA6A4ACDA17}"/>
              </a:ext>
            </a:extLst>
          </p:cNvPr>
          <p:cNvSpPr/>
          <p:nvPr/>
        </p:nvSpPr>
        <p:spPr>
          <a:xfrm>
            <a:off x="4595860" y="2598229"/>
            <a:ext cx="3131934" cy="35683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4" name="TextBox 3">
            <a:extLst>
              <a:ext uri="{FF2B5EF4-FFF2-40B4-BE49-F238E27FC236}">
                <a16:creationId xmlns:a16="http://schemas.microsoft.com/office/drawing/2014/main" id="{41586619-4019-FACA-A9DA-334158307C82}"/>
              </a:ext>
            </a:extLst>
          </p:cNvPr>
          <p:cNvSpPr txBox="1"/>
          <p:nvPr/>
        </p:nvSpPr>
        <p:spPr>
          <a:xfrm>
            <a:off x="189571" y="3604523"/>
            <a:ext cx="3980985" cy="908500"/>
          </a:xfrm>
          <a:prstGeom prst="rect">
            <a:avLst/>
          </a:prstGeom>
          <a:solidFill>
            <a:srgbClr val="FFFF00"/>
          </a:solidFill>
          <a:ln>
            <a:solidFill>
              <a:schemeClr val="accent2"/>
            </a:solidFill>
          </a:ln>
        </p:spPr>
        <p:txBody>
          <a:bodyPr wrap="square" rtlCol="0">
            <a:noAutofit/>
          </a:bodyPr>
          <a:lstStyle/>
          <a:p>
            <a:r>
              <a:rPr lang="en-US" sz="1400" dirty="0"/>
              <a:t>The “Create with AI Assistant” menu entry will appear only if the institution has enabled the AI metadata Assistant, and the staff user has roles “Cataloger” and “AI Assisted Cataloging“</a:t>
            </a:r>
          </a:p>
        </p:txBody>
      </p:sp>
      <p:cxnSp>
        <p:nvCxnSpPr>
          <p:cNvPr id="5" name="Straight Arrow Connector 4">
            <a:extLst>
              <a:ext uri="{FF2B5EF4-FFF2-40B4-BE49-F238E27FC236}">
                <a16:creationId xmlns:a16="http://schemas.microsoft.com/office/drawing/2014/main" id="{53A14F34-3207-A115-A7F3-68A155C02449}"/>
              </a:ext>
            </a:extLst>
          </p:cNvPr>
          <p:cNvCxnSpPr>
            <a:cxnSpLocks/>
          </p:cNvCxnSpPr>
          <p:nvPr/>
        </p:nvCxnSpPr>
        <p:spPr>
          <a:xfrm flipV="1">
            <a:off x="3372803" y="3000282"/>
            <a:ext cx="1193988" cy="6324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276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Creating a new record using the AI Metadata Assistant</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15</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52482"/>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"New Record from AI Assistant" pop-up will open.</a:t>
            </a:r>
          </a:p>
        </p:txBody>
      </p:sp>
      <p:sp>
        <p:nvSpPr>
          <p:cNvPr id="4" name="TextBox 3">
            <a:extLst>
              <a:ext uri="{FF2B5EF4-FFF2-40B4-BE49-F238E27FC236}">
                <a16:creationId xmlns:a16="http://schemas.microsoft.com/office/drawing/2014/main" id="{3B73B2E0-E598-4A76-ACD1-5B77F7D15B2D}"/>
              </a:ext>
            </a:extLst>
          </p:cNvPr>
          <p:cNvSpPr txBox="1"/>
          <p:nvPr/>
        </p:nvSpPr>
        <p:spPr>
          <a:xfrm>
            <a:off x="365688" y="3077737"/>
            <a:ext cx="2388663" cy="1459973"/>
          </a:xfrm>
          <a:prstGeom prst="rect">
            <a:avLst/>
          </a:prstGeom>
          <a:solidFill>
            <a:srgbClr val="FFFF00"/>
          </a:solidFill>
          <a:ln>
            <a:solidFill>
              <a:schemeClr val="tx1"/>
            </a:solidFill>
          </a:ln>
        </p:spPr>
        <p:txBody>
          <a:bodyPr wrap="square" rtlCol="0">
            <a:noAutofit/>
          </a:bodyPr>
          <a:lstStyle/>
          <a:p>
            <a:r>
              <a:rPr lang="en-US" sz="1400" dirty="0"/>
              <a:t>These fields are described at </a:t>
            </a:r>
            <a:r>
              <a:rPr lang="en-US" sz="1400" b="0" i="0" u="none" strike="noStrike" dirty="0">
                <a:solidFill>
                  <a:srgbClr val="000000"/>
                </a:solidFill>
                <a:effectLst/>
                <a:latin typeface="lato" panose="020F0502020204030203" pitchFamily="34" charset="0"/>
                <a:hlinkClick r:id="rId2"/>
              </a:rPr>
              <a:t>Creating a New Record using the AI Metadata Assistant</a:t>
            </a:r>
            <a:r>
              <a:rPr lang="en-US" sz="1400" u="none" strike="noStrike" dirty="0">
                <a:solidFill>
                  <a:srgbClr val="000000"/>
                </a:solidFill>
                <a:latin typeface="lato" panose="020F0502020204030203" pitchFamily="34" charset="0"/>
              </a:rPr>
              <a:t> on the Ex Libris Knowledge Center:</a:t>
            </a:r>
            <a:endParaRPr lang="en-US" sz="1400" dirty="0"/>
          </a:p>
          <a:p>
            <a:pPr algn="l"/>
            <a:endParaRPr lang="en-US" sz="1400" dirty="0"/>
          </a:p>
        </p:txBody>
      </p:sp>
      <p:pic>
        <p:nvPicPr>
          <p:cNvPr id="3" name="Picture 2">
            <a:extLst>
              <a:ext uri="{FF2B5EF4-FFF2-40B4-BE49-F238E27FC236}">
                <a16:creationId xmlns:a16="http://schemas.microsoft.com/office/drawing/2014/main" id="{9B5E4CD5-3969-1DF6-6D70-A4E3DB77F8EB}"/>
              </a:ext>
            </a:extLst>
          </p:cNvPr>
          <p:cNvPicPr>
            <a:picLocks noChangeAspect="1"/>
          </p:cNvPicPr>
          <p:nvPr/>
        </p:nvPicPr>
        <p:blipFill>
          <a:blip r:embed="rId3"/>
          <a:stretch>
            <a:fillRect/>
          </a:stretch>
        </p:blipFill>
        <p:spPr>
          <a:xfrm>
            <a:off x="3691890" y="1816048"/>
            <a:ext cx="5234940" cy="4487091"/>
          </a:xfrm>
          <a:prstGeom prst="rect">
            <a:avLst/>
          </a:prstGeom>
          <a:ln>
            <a:solidFill>
              <a:schemeClr val="tx1"/>
            </a:solidFill>
          </a:ln>
        </p:spPr>
      </p:pic>
    </p:spTree>
    <p:extLst>
      <p:ext uri="{BB962C8B-B14F-4D97-AF65-F5344CB8AC3E}">
        <p14:creationId xmlns:p14="http://schemas.microsoft.com/office/powerpoint/2010/main" val="3594030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3FF6B-B6A3-3ACD-A0C2-E439AE31B56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B846F0D-B909-A456-29DB-C489EE4A1896}"/>
              </a:ext>
            </a:extLst>
          </p:cNvPr>
          <p:cNvSpPr>
            <a:spLocks noGrp="1"/>
          </p:cNvSpPr>
          <p:nvPr>
            <p:ph type="body" sz="quarter" idx="16"/>
          </p:nvPr>
        </p:nvSpPr>
        <p:spPr>
          <a:xfrm>
            <a:off x="0" y="2500384"/>
            <a:ext cx="12192000" cy="1030130"/>
          </a:xfrm>
        </p:spPr>
        <p:txBody>
          <a:bodyPr/>
          <a:lstStyle/>
          <a:p>
            <a:r>
              <a:rPr lang="en-US" sz="3600" dirty="0"/>
              <a:t>Creating a new record - real live example one</a:t>
            </a:r>
          </a:p>
        </p:txBody>
      </p:sp>
      <p:sp>
        <p:nvSpPr>
          <p:cNvPr id="3" name="Slide Number Placeholder 2">
            <a:extLst>
              <a:ext uri="{FF2B5EF4-FFF2-40B4-BE49-F238E27FC236}">
                <a16:creationId xmlns:a16="http://schemas.microsoft.com/office/drawing/2014/main" id="{A719D827-967E-9730-EC91-D981C010E943}"/>
              </a:ext>
            </a:extLst>
          </p:cNvPr>
          <p:cNvSpPr>
            <a:spLocks noGrp="1"/>
          </p:cNvSpPr>
          <p:nvPr>
            <p:ph type="sldNum" sz="quarter" idx="11"/>
          </p:nvPr>
        </p:nvSpPr>
        <p:spPr/>
        <p:txBody>
          <a:bodyPr/>
          <a:lstStyle/>
          <a:p>
            <a:fld id="{F59CD943-D024-467A-B36E-F11E1285ED75}" type="slidenum">
              <a:rPr lang="en-GB" smtClean="0"/>
              <a:pPr/>
              <a:t>16</a:t>
            </a:fld>
            <a:endParaRPr lang="en-GB" dirty="0"/>
          </a:p>
        </p:txBody>
      </p:sp>
    </p:spTree>
    <p:extLst>
      <p:ext uri="{BB962C8B-B14F-4D97-AF65-F5344CB8AC3E}">
        <p14:creationId xmlns:p14="http://schemas.microsoft.com/office/powerpoint/2010/main" val="3101334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BAAF-7251-7D3F-F05F-BC3C0ABD6BD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17478DF-FECC-50FE-DCAB-D09FA02E7D89}"/>
              </a:ext>
            </a:extLst>
          </p:cNvPr>
          <p:cNvSpPr>
            <a:spLocks noGrp="1"/>
          </p:cNvSpPr>
          <p:nvPr>
            <p:ph type="title"/>
          </p:nvPr>
        </p:nvSpPr>
        <p:spPr/>
        <p:txBody>
          <a:bodyPr/>
          <a:lstStyle/>
          <a:p>
            <a:r>
              <a:rPr lang="en-US" dirty="0"/>
              <a:t>Creating a new record - real live example one</a:t>
            </a:r>
            <a:endParaRPr lang="en-NL" dirty="0"/>
          </a:p>
        </p:txBody>
      </p:sp>
      <p:sp>
        <p:nvSpPr>
          <p:cNvPr id="9" name="Slide Number Placeholder 5">
            <a:extLst>
              <a:ext uri="{FF2B5EF4-FFF2-40B4-BE49-F238E27FC236}">
                <a16:creationId xmlns:a16="http://schemas.microsoft.com/office/drawing/2014/main" id="{50899D02-460D-E4CD-3810-92FFD6F6D17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17</a:t>
            </a:fld>
            <a:endParaRPr lang="en-GB"/>
          </a:p>
        </p:txBody>
      </p:sp>
      <p:sp>
        <p:nvSpPr>
          <p:cNvPr id="7" name="TextBox 6">
            <a:extLst>
              <a:ext uri="{FF2B5EF4-FFF2-40B4-BE49-F238E27FC236}">
                <a16:creationId xmlns:a16="http://schemas.microsoft.com/office/drawing/2014/main" id="{C4C9A574-38E4-A752-FAEE-EC5A54650428}"/>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1379AFA0-19CE-4358-FBF2-81E80BE1FE89}"/>
              </a:ext>
            </a:extLst>
          </p:cNvPr>
          <p:cNvSpPr txBox="1"/>
          <p:nvPr/>
        </p:nvSpPr>
        <p:spPr>
          <a:xfrm>
            <a:off x="365688" y="1131352"/>
            <a:ext cx="11421604" cy="820111"/>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will now create a new record for title “Two scholars who were in our town” by author “Agnon, S. Y.”</a:t>
            </a:r>
          </a:p>
          <a:p>
            <a:r>
              <a:rPr lang="en-US" dirty="0"/>
              <a:t>The cataloger has it in hand.</a:t>
            </a:r>
          </a:p>
          <a:p>
            <a:endParaRPr lang="en-US" dirty="0"/>
          </a:p>
        </p:txBody>
      </p:sp>
      <p:pic>
        <p:nvPicPr>
          <p:cNvPr id="11" name="Picture 10" descr="A person with a beard&#10;&#10;Description automatically generated">
            <a:extLst>
              <a:ext uri="{FF2B5EF4-FFF2-40B4-BE49-F238E27FC236}">
                <a16:creationId xmlns:a16="http://schemas.microsoft.com/office/drawing/2014/main" id="{0CA0B028-67EA-4953-AC4E-0EC314AA4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336" y="1972808"/>
            <a:ext cx="8422888" cy="4737875"/>
          </a:xfrm>
          <a:prstGeom prst="rect">
            <a:avLst/>
          </a:prstGeom>
        </p:spPr>
      </p:pic>
    </p:spTree>
    <p:extLst>
      <p:ext uri="{BB962C8B-B14F-4D97-AF65-F5344CB8AC3E}">
        <p14:creationId xmlns:p14="http://schemas.microsoft.com/office/powerpoint/2010/main" val="591099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8D12B-08EE-B0DF-A491-2C2DF2953BF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E700DB1-52CC-A545-B3AA-7F69D74378DC}"/>
              </a:ext>
            </a:extLst>
          </p:cNvPr>
          <p:cNvSpPr>
            <a:spLocks noGrp="1"/>
          </p:cNvSpPr>
          <p:nvPr>
            <p:ph type="title"/>
          </p:nvPr>
        </p:nvSpPr>
        <p:spPr/>
        <p:txBody>
          <a:bodyPr/>
          <a:lstStyle/>
          <a:p>
            <a:r>
              <a:rPr lang="en-US" dirty="0"/>
              <a:t>Creating a new record - real live example one</a:t>
            </a:r>
            <a:endParaRPr lang="en-NL" dirty="0"/>
          </a:p>
        </p:txBody>
      </p:sp>
      <p:sp>
        <p:nvSpPr>
          <p:cNvPr id="9" name="Slide Number Placeholder 5">
            <a:extLst>
              <a:ext uri="{FF2B5EF4-FFF2-40B4-BE49-F238E27FC236}">
                <a16:creationId xmlns:a16="http://schemas.microsoft.com/office/drawing/2014/main" id="{669DF0F6-0E75-CE5F-FBAC-8557254A4B1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a:p>
        </p:txBody>
      </p:sp>
      <p:sp>
        <p:nvSpPr>
          <p:cNvPr id="7" name="TextBox 6">
            <a:extLst>
              <a:ext uri="{FF2B5EF4-FFF2-40B4-BE49-F238E27FC236}">
                <a16:creationId xmlns:a16="http://schemas.microsoft.com/office/drawing/2014/main" id="{3035E375-2838-6891-8ABF-121A67E67C8E}"/>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F19A4D2C-44F0-21DF-D13A-09423A51020F}"/>
              </a:ext>
            </a:extLst>
          </p:cNvPr>
          <p:cNvSpPr txBox="1"/>
          <p:nvPr/>
        </p:nvSpPr>
        <p:spPr>
          <a:xfrm>
            <a:off x="365688" y="1131352"/>
            <a:ext cx="11421604" cy="51902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cataloger has photographed the front cover, back cover, and table of contents.</a:t>
            </a:r>
          </a:p>
          <a:p>
            <a:endParaRPr lang="en-US" dirty="0" err="1"/>
          </a:p>
        </p:txBody>
      </p:sp>
      <p:pic>
        <p:nvPicPr>
          <p:cNvPr id="3" name="Picture 2" descr="A book cover of a cemetery&#10;&#10;Description automatically generated">
            <a:extLst>
              <a:ext uri="{FF2B5EF4-FFF2-40B4-BE49-F238E27FC236}">
                <a16:creationId xmlns:a16="http://schemas.microsoft.com/office/drawing/2014/main" id="{AE4B20E3-E167-0B67-36CE-D6DA4ECDA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39" y="2080747"/>
            <a:ext cx="2391267" cy="3746810"/>
          </a:xfrm>
          <a:prstGeom prst="rect">
            <a:avLst/>
          </a:prstGeom>
        </p:spPr>
      </p:pic>
      <p:pic>
        <p:nvPicPr>
          <p:cNvPr id="6" name="Picture 5" descr="A back cover of a book&#10;&#10;Description automatically generated">
            <a:extLst>
              <a:ext uri="{FF2B5EF4-FFF2-40B4-BE49-F238E27FC236}">
                <a16:creationId xmlns:a16="http://schemas.microsoft.com/office/drawing/2014/main" id="{6EFF6EC1-A8E2-AA2B-478A-CA4F37369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4691" y="2080747"/>
            <a:ext cx="2428725" cy="3724419"/>
          </a:xfrm>
          <a:prstGeom prst="rect">
            <a:avLst/>
          </a:prstGeom>
        </p:spPr>
      </p:pic>
      <p:pic>
        <p:nvPicPr>
          <p:cNvPr id="12" name="Picture 11" descr="A page of a book&#10;&#10;Description automatically generated">
            <a:extLst>
              <a:ext uri="{FF2B5EF4-FFF2-40B4-BE49-F238E27FC236}">
                <a16:creationId xmlns:a16="http://schemas.microsoft.com/office/drawing/2014/main" id="{072F30C3-8E78-61EF-32A2-BC6E3B9C6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8760" y="2091128"/>
            <a:ext cx="2363058" cy="3746810"/>
          </a:xfrm>
          <a:prstGeom prst="rect">
            <a:avLst/>
          </a:prstGeom>
        </p:spPr>
      </p:pic>
    </p:spTree>
    <p:extLst>
      <p:ext uri="{BB962C8B-B14F-4D97-AF65-F5344CB8AC3E}">
        <p14:creationId xmlns:p14="http://schemas.microsoft.com/office/powerpoint/2010/main" val="3632410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99C3D-68B5-9A65-3263-BB5DAD30757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20CE6A9-7E31-3594-DEE2-2A6495863142}"/>
              </a:ext>
            </a:extLst>
          </p:cNvPr>
          <p:cNvSpPr>
            <a:spLocks noGrp="1"/>
          </p:cNvSpPr>
          <p:nvPr>
            <p:ph type="title"/>
          </p:nvPr>
        </p:nvSpPr>
        <p:spPr/>
        <p:txBody>
          <a:bodyPr/>
          <a:lstStyle/>
          <a:p>
            <a:r>
              <a:rPr lang="en-US" dirty="0"/>
              <a:t>Creating a new record - real live example one</a:t>
            </a:r>
            <a:endParaRPr lang="en-NL" dirty="0"/>
          </a:p>
        </p:txBody>
      </p:sp>
      <p:sp>
        <p:nvSpPr>
          <p:cNvPr id="9" name="Slide Number Placeholder 5">
            <a:extLst>
              <a:ext uri="{FF2B5EF4-FFF2-40B4-BE49-F238E27FC236}">
                <a16:creationId xmlns:a16="http://schemas.microsoft.com/office/drawing/2014/main" id="{3EF049C4-4137-B15D-EC82-82B58A67211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19</a:t>
            </a:fld>
            <a:endParaRPr lang="en-GB"/>
          </a:p>
        </p:txBody>
      </p:sp>
      <p:sp>
        <p:nvSpPr>
          <p:cNvPr id="7" name="TextBox 6">
            <a:extLst>
              <a:ext uri="{FF2B5EF4-FFF2-40B4-BE49-F238E27FC236}">
                <a16:creationId xmlns:a16="http://schemas.microsoft.com/office/drawing/2014/main" id="{6A9AB6B1-70D2-79D9-F4B0-C1566C8921D0}"/>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60698359-00E3-3E90-FC3F-5C475FECDAF6}"/>
              </a:ext>
            </a:extLst>
          </p:cNvPr>
          <p:cNvSpPr txBox="1"/>
          <p:nvPr/>
        </p:nvSpPr>
        <p:spPr>
          <a:xfrm>
            <a:off x="365688" y="1131352"/>
            <a:ext cx="11205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While in the Metadata Editor we will now do "New &gt; Create with AI Assistant" and  fill in the information.</a:t>
            </a:r>
          </a:p>
          <a:p>
            <a:r>
              <a:rPr lang="en-US" dirty="0"/>
              <a:t>Details are on the next slide.</a:t>
            </a:r>
          </a:p>
          <a:p>
            <a:r>
              <a:rPr lang="en-US" dirty="0"/>
              <a:t>We will load all three images to the “New record from AI Assistant” page and enter only the title (the only mandatory field)</a:t>
            </a:r>
          </a:p>
          <a:p>
            <a:endParaRPr lang="en-US" dirty="0" err="1"/>
          </a:p>
        </p:txBody>
      </p:sp>
    </p:spTree>
    <p:extLst>
      <p:ext uri="{BB962C8B-B14F-4D97-AF65-F5344CB8AC3E}">
        <p14:creationId xmlns:p14="http://schemas.microsoft.com/office/powerpoint/2010/main" val="2374676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F59CD943-D024-467A-B36E-F11E1285ED75}" type="slidenum">
              <a:rPr lang="en-GB" smtClean="0"/>
              <a:pPr/>
              <a:t>2</a:t>
            </a:fld>
            <a:endParaRPr lang="en-GB" dirty="0"/>
          </a:p>
        </p:txBody>
      </p:sp>
      <p:sp>
        <p:nvSpPr>
          <p:cNvPr id="5" name="Text Placeholder 4"/>
          <p:cNvSpPr>
            <a:spLocks noGrp="1"/>
          </p:cNvSpPr>
          <p:nvPr>
            <p:ph type="body" sz="quarter" idx="18"/>
          </p:nvPr>
        </p:nvSpPr>
        <p:spPr>
          <a:xfrm>
            <a:off x="4456449" y="1474877"/>
            <a:ext cx="7521969" cy="4491583"/>
          </a:xfrm>
        </p:spPr>
        <p:txBody>
          <a:bodyPr/>
          <a:lstStyle/>
          <a:p>
            <a:r>
              <a:rPr lang="en-NL" sz="1600" dirty="0"/>
              <a:t>Introduction</a:t>
            </a:r>
            <a:endParaRPr lang="en-US" sz="1600" dirty="0"/>
          </a:p>
          <a:p>
            <a:r>
              <a:rPr lang="en-US" sz="1600" dirty="0"/>
              <a:t>Enabling the AI Metadata Assistant and required roles</a:t>
            </a:r>
          </a:p>
          <a:p>
            <a:r>
              <a:rPr lang="en-US" sz="1600" dirty="0"/>
              <a:t>Creating a new record using the AI Metadata Assistant</a:t>
            </a:r>
          </a:p>
          <a:p>
            <a:r>
              <a:rPr lang="en-US" sz="1600" dirty="0"/>
              <a:t>Creating a new record - real live example one</a:t>
            </a:r>
          </a:p>
          <a:p>
            <a:r>
              <a:rPr lang="en-US" sz="1600" dirty="0"/>
              <a:t>Creating a new record - real live example two</a:t>
            </a:r>
          </a:p>
          <a:p>
            <a:r>
              <a:rPr lang="en-US" sz="1600" dirty="0"/>
              <a:t>Enriching a brief record using the AI Metadata Assistant</a:t>
            </a:r>
          </a:p>
          <a:p>
            <a:r>
              <a:rPr lang="en-US" sz="1600" dirty="0"/>
              <a:t>Enriching a brief record - a real live example</a:t>
            </a:r>
          </a:p>
          <a:p>
            <a:r>
              <a:rPr lang="en-US" sz="1600" dirty="0"/>
              <a:t>Expand from Template with the AI Metadata Assistant </a:t>
            </a:r>
          </a:p>
          <a:p>
            <a:r>
              <a:rPr lang="en-US" sz="1600" dirty="0"/>
              <a:t>Using a normalization process in the AI Usage Profile</a:t>
            </a:r>
          </a:p>
          <a:p>
            <a:r>
              <a:rPr lang="en-US" sz="1600" dirty="0"/>
              <a:t>Cropping the image </a:t>
            </a:r>
          </a:p>
          <a:p>
            <a:r>
              <a:rPr lang="en-US" sz="1600" dirty="0"/>
              <a:t>Using the AI Metadata Assistant for non-Latin script items</a:t>
            </a:r>
          </a:p>
          <a:p>
            <a:r>
              <a:rPr lang="en-US" sz="1600" dirty="0"/>
              <a:t>Feedback</a:t>
            </a:r>
          </a:p>
        </p:txBody>
      </p:sp>
      <p:sp>
        <p:nvSpPr>
          <p:cNvPr id="6" name="Text Placeholder 5"/>
          <p:cNvSpPr>
            <a:spLocks noGrp="1"/>
          </p:cNvSpPr>
          <p:nvPr>
            <p:ph type="body" sz="quarter" idx="19"/>
          </p:nvPr>
        </p:nvSpPr>
        <p:spPr/>
        <p:txBody>
          <a:bodyPr/>
          <a:lstStyle/>
          <a:p>
            <a:r>
              <a:rPr lang="en-US" dirty="0"/>
              <a:t>Agenda</a:t>
            </a:r>
          </a:p>
        </p:txBody>
      </p:sp>
    </p:spTree>
    <p:extLst>
      <p:ext uri="{BB962C8B-B14F-4D97-AF65-F5344CB8AC3E}">
        <p14:creationId xmlns:p14="http://schemas.microsoft.com/office/powerpoint/2010/main" val="2711077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E820F-9B66-4F3D-97BA-3BB22C3216B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A83471A-2C52-6116-9A8B-4144FE0AA127}"/>
              </a:ext>
            </a:extLst>
          </p:cNvPr>
          <p:cNvPicPr>
            <a:picLocks noChangeAspect="1"/>
          </p:cNvPicPr>
          <p:nvPr/>
        </p:nvPicPr>
        <p:blipFill>
          <a:blip r:embed="rId2"/>
          <a:stretch>
            <a:fillRect/>
          </a:stretch>
        </p:blipFill>
        <p:spPr>
          <a:xfrm>
            <a:off x="3722068" y="906617"/>
            <a:ext cx="5000625" cy="5591175"/>
          </a:xfrm>
          <a:prstGeom prst="rect">
            <a:avLst/>
          </a:prstGeom>
          <a:ln>
            <a:solidFill>
              <a:schemeClr val="tx1"/>
            </a:solidFill>
          </a:ln>
        </p:spPr>
      </p:pic>
      <p:sp>
        <p:nvSpPr>
          <p:cNvPr id="10" name="Title 9">
            <a:extLst>
              <a:ext uri="{FF2B5EF4-FFF2-40B4-BE49-F238E27FC236}">
                <a16:creationId xmlns:a16="http://schemas.microsoft.com/office/drawing/2014/main" id="{334E042B-9C54-F509-0939-86AB5BE74918}"/>
              </a:ext>
            </a:extLst>
          </p:cNvPr>
          <p:cNvSpPr>
            <a:spLocks noGrp="1"/>
          </p:cNvSpPr>
          <p:nvPr>
            <p:ph type="title"/>
          </p:nvPr>
        </p:nvSpPr>
        <p:spPr/>
        <p:txBody>
          <a:bodyPr/>
          <a:lstStyle/>
          <a:p>
            <a:r>
              <a:rPr lang="en-US" dirty="0"/>
              <a:t>Creating a new record - real live example one</a:t>
            </a:r>
            <a:endParaRPr lang="en-NL" dirty="0"/>
          </a:p>
        </p:txBody>
      </p:sp>
      <p:sp>
        <p:nvSpPr>
          <p:cNvPr id="9" name="Slide Number Placeholder 5">
            <a:extLst>
              <a:ext uri="{FF2B5EF4-FFF2-40B4-BE49-F238E27FC236}">
                <a16:creationId xmlns:a16="http://schemas.microsoft.com/office/drawing/2014/main" id="{A7CCA022-7206-BD41-B0B2-D730A2293B3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20</a:t>
            </a:fld>
            <a:endParaRPr lang="en-GB"/>
          </a:p>
        </p:txBody>
      </p:sp>
      <p:sp>
        <p:nvSpPr>
          <p:cNvPr id="7" name="TextBox 6">
            <a:extLst>
              <a:ext uri="{FF2B5EF4-FFF2-40B4-BE49-F238E27FC236}">
                <a16:creationId xmlns:a16="http://schemas.microsoft.com/office/drawing/2014/main" id="{8A69BF89-69A0-858B-8F23-B4326A6C6E5B}"/>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5" name="Rectangle 4">
            <a:extLst>
              <a:ext uri="{FF2B5EF4-FFF2-40B4-BE49-F238E27FC236}">
                <a16:creationId xmlns:a16="http://schemas.microsoft.com/office/drawing/2014/main" id="{73387DEE-1E9E-3C3B-CDC8-8F7DE254B731}"/>
              </a:ext>
            </a:extLst>
          </p:cNvPr>
          <p:cNvSpPr/>
          <p:nvPr/>
        </p:nvSpPr>
        <p:spPr>
          <a:xfrm>
            <a:off x="3786814" y="4862445"/>
            <a:ext cx="4802151" cy="1253605"/>
          </a:xfrm>
          <a:prstGeom prst="rect">
            <a:avLst/>
          </a:prstGeom>
          <a:noFill/>
          <a:ln w="28575">
            <a:solidFill>
              <a:srgbClr val="FF0000"/>
            </a:solidFill>
          </a:ln>
        </p:spPr>
        <p:txBody>
          <a:bodyPr wrap="square" rtlCol="0" anchor="ctr">
            <a:noAutofit/>
          </a:bodyPr>
          <a:lstStyle/>
          <a:p>
            <a:pPr algn="l"/>
            <a:endParaRPr lang="en-US" dirty="0">
              <a:ln w="28575">
                <a:noFill/>
              </a:ln>
              <a:solidFill>
                <a:schemeClr val="tx1"/>
              </a:solidFill>
            </a:endParaRPr>
          </a:p>
        </p:txBody>
      </p:sp>
      <p:sp>
        <p:nvSpPr>
          <p:cNvPr id="6" name="TextBox 5">
            <a:extLst>
              <a:ext uri="{FF2B5EF4-FFF2-40B4-BE49-F238E27FC236}">
                <a16:creationId xmlns:a16="http://schemas.microsoft.com/office/drawing/2014/main" id="{F4FEAD03-F8CB-07A9-39B1-6D533382F7C8}"/>
              </a:ext>
            </a:extLst>
          </p:cNvPr>
          <p:cNvSpPr txBox="1"/>
          <p:nvPr/>
        </p:nvSpPr>
        <p:spPr>
          <a:xfrm>
            <a:off x="8588966" y="5049531"/>
            <a:ext cx="3449229" cy="1253608"/>
          </a:xfrm>
          <a:prstGeom prst="rect">
            <a:avLst/>
          </a:prstGeom>
          <a:solidFill>
            <a:srgbClr val="FFFF00"/>
          </a:solidFill>
          <a:ln>
            <a:solidFill>
              <a:schemeClr val="tx1"/>
            </a:solidFill>
          </a:ln>
        </p:spPr>
        <p:txBody>
          <a:bodyPr wrap="square" rtlCol="0">
            <a:noAutofit/>
          </a:bodyPr>
          <a:lstStyle/>
          <a:p>
            <a:pPr algn="l"/>
            <a:r>
              <a:rPr lang="en-US" sz="1400" dirty="0"/>
              <a:t>We uploaded the three images from the PC.  We could also have used the webcam by clicking the camera icon here (future plans include the ability to do this via the Alma Mobile Application)</a:t>
            </a:r>
          </a:p>
        </p:txBody>
      </p:sp>
      <p:cxnSp>
        <p:nvCxnSpPr>
          <p:cNvPr id="16" name="Straight Arrow Connector 15">
            <a:extLst>
              <a:ext uri="{FF2B5EF4-FFF2-40B4-BE49-F238E27FC236}">
                <a16:creationId xmlns:a16="http://schemas.microsoft.com/office/drawing/2014/main" id="{8C66E6B5-D23C-4414-F15C-4C3CD4E5CB16}"/>
              </a:ext>
            </a:extLst>
          </p:cNvPr>
          <p:cNvCxnSpPr/>
          <p:nvPr/>
        </p:nvCxnSpPr>
        <p:spPr>
          <a:xfrm flipH="1">
            <a:off x="7040136" y="4725050"/>
            <a:ext cx="194031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DE0307B-B2EE-2BA6-A098-33328572F072}"/>
              </a:ext>
            </a:extLst>
          </p:cNvPr>
          <p:cNvCxnSpPr>
            <a:cxnSpLocks/>
          </p:cNvCxnSpPr>
          <p:nvPr/>
        </p:nvCxnSpPr>
        <p:spPr>
          <a:xfrm flipH="1" flipV="1">
            <a:off x="8980448" y="4725050"/>
            <a:ext cx="788019" cy="302178"/>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A3E1AF5-C826-0A6C-0319-2FE27D70E9F7}"/>
              </a:ext>
            </a:extLst>
          </p:cNvPr>
          <p:cNvSpPr txBox="1"/>
          <p:nvPr/>
        </p:nvSpPr>
        <p:spPr>
          <a:xfrm>
            <a:off x="695512" y="2183666"/>
            <a:ext cx="2676293" cy="1518539"/>
          </a:xfrm>
          <a:prstGeom prst="rect">
            <a:avLst/>
          </a:prstGeom>
          <a:solidFill>
            <a:srgbClr val="FFFF00"/>
          </a:solidFill>
          <a:ln>
            <a:solidFill>
              <a:schemeClr val="tx1"/>
            </a:solidFill>
          </a:ln>
        </p:spPr>
        <p:txBody>
          <a:bodyPr wrap="square" rtlCol="0">
            <a:noAutofit/>
          </a:bodyPr>
          <a:lstStyle/>
          <a:p>
            <a:r>
              <a:rPr lang="en-US" sz="1400" dirty="0"/>
              <a:t>Only the title has been added.  Author and ISBN have been left blank (even though we do have that information, we are showing that it is not necessary)</a:t>
            </a:r>
          </a:p>
          <a:p>
            <a:pPr algn="l"/>
            <a:endParaRPr lang="en-US" sz="1400" dirty="0"/>
          </a:p>
        </p:txBody>
      </p:sp>
      <p:sp>
        <p:nvSpPr>
          <p:cNvPr id="20" name="Rectangle 19">
            <a:extLst>
              <a:ext uri="{FF2B5EF4-FFF2-40B4-BE49-F238E27FC236}">
                <a16:creationId xmlns:a16="http://schemas.microsoft.com/office/drawing/2014/main" id="{D2A04B92-F66D-2654-10CA-4DAF93615A79}"/>
              </a:ext>
            </a:extLst>
          </p:cNvPr>
          <p:cNvSpPr/>
          <p:nvPr/>
        </p:nvSpPr>
        <p:spPr>
          <a:xfrm>
            <a:off x="3701629" y="1862255"/>
            <a:ext cx="2208517" cy="56819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cxnSp>
        <p:nvCxnSpPr>
          <p:cNvPr id="21" name="Straight Arrow Connector 20">
            <a:extLst>
              <a:ext uri="{FF2B5EF4-FFF2-40B4-BE49-F238E27FC236}">
                <a16:creationId xmlns:a16="http://schemas.microsoft.com/office/drawing/2014/main" id="{A151DD13-CD56-8EFB-45F0-9799E62352DD}"/>
              </a:ext>
            </a:extLst>
          </p:cNvPr>
          <p:cNvCxnSpPr>
            <a:cxnSpLocks/>
          </p:cNvCxnSpPr>
          <p:nvPr/>
        </p:nvCxnSpPr>
        <p:spPr>
          <a:xfrm flipH="1">
            <a:off x="7426711" y="2613975"/>
            <a:ext cx="1538869" cy="6644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E22355F-E06C-0F3B-90F1-2DE970D515E6}"/>
              </a:ext>
            </a:extLst>
          </p:cNvPr>
          <p:cNvSpPr txBox="1"/>
          <p:nvPr/>
        </p:nvSpPr>
        <p:spPr>
          <a:xfrm>
            <a:off x="8980448" y="2024850"/>
            <a:ext cx="2181923" cy="762955"/>
          </a:xfrm>
          <a:prstGeom prst="rect">
            <a:avLst/>
          </a:prstGeom>
          <a:solidFill>
            <a:srgbClr val="FFFF00"/>
          </a:solidFill>
          <a:ln>
            <a:solidFill>
              <a:schemeClr val="tx1"/>
            </a:solidFill>
          </a:ln>
        </p:spPr>
        <p:txBody>
          <a:bodyPr wrap="square" rtlCol="0">
            <a:noAutofit/>
          </a:bodyPr>
          <a:lstStyle/>
          <a:p>
            <a:pPr algn="l"/>
            <a:r>
              <a:rPr lang="en-US" sz="1400" dirty="0"/>
              <a:t>We will talk more about “Expand from Template” later</a:t>
            </a:r>
          </a:p>
        </p:txBody>
      </p:sp>
    </p:spTree>
    <p:extLst>
      <p:ext uri="{BB962C8B-B14F-4D97-AF65-F5344CB8AC3E}">
        <p14:creationId xmlns:p14="http://schemas.microsoft.com/office/powerpoint/2010/main" val="1746544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498DB-39AC-BD8D-5F4D-3502434A853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7EA7BB8-DCBD-8954-0EEB-A94731D30AE6}"/>
              </a:ext>
            </a:extLst>
          </p:cNvPr>
          <p:cNvPicPr>
            <a:picLocks noChangeAspect="1"/>
          </p:cNvPicPr>
          <p:nvPr/>
        </p:nvPicPr>
        <p:blipFill>
          <a:blip r:embed="rId2"/>
          <a:stretch>
            <a:fillRect/>
          </a:stretch>
        </p:blipFill>
        <p:spPr>
          <a:xfrm>
            <a:off x="3690066" y="897997"/>
            <a:ext cx="5000625" cy="5591175"/>
          </a:xfrm>
          <a:prstGeom prst="rect">
            <a:avLst/>
          </a:prstGeom>
          <a:ln>
            <a:solidFill>
              <a:schemeClr val="tx1"/>
            </a:solidFill>
          </a:ln>
        </p:spPr>
      </p:pic>
      <p:sp>
        <p:nvSpPr>
          <p:cNvPr id="10" name="Title 9">
            <a:extLst>
              <a:ext uri="{FF2B5EF4-FFF2-40B4-BE49-F238E27FC236}">
                <a16:creationId xmlns:a16="http://schemas.microsoft.com/office/drawing/2014/main" id="{0211A088-61DA-80F2-25CC-127FFBE20E1B}"/>
              </a:ext>
            </a:extLst>
          </p:cNvPr>
          <p:cNvSpPr>
            <a:spLocks noGrp="1"/>
          </p:cNvSpPr>
          <p:nvPr>
            <p:ph type="title"/>
          </p:nvPr>
        </p:nvSpPr>
        <p:spPr/>
        <p:txBody>
          <a:bodyPr/>
          <a:lstStyle/>
          <a:p>
            <a:r>
              <a:rPr lang="en-US" dirty="0"/>
              <a:t>Creating a new record - real live example one</a:t>
            </a:r>
            <a:endParaRPr lang="en-NL" dirty="0"/>
          </a:p>
        </p:txBody>
      </p:sp>
      <p:sp>
        <p:nvSpPr>
          <p:cNvPr id="9" name="Slide Number Placeholder 5">
            <a:extLst>
              <a:ext uri="{FF2B5EF4-FFF2-40B4-BE49-F238E27FC236}">
                <a16:creationId xmlns:a16="http://schemas.microsoft.com/office/drawing/2014/main" id="{6D80375C-A754-48DB-FF17-4DDCB79CA85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21</a:t>
            </a:fld>
            <a:endParaRPr lang="en-GB"/>
          </a:p>
        </p:txBody>
      </p:sp>
      <p:sp>
        <p:nvSpPr>
          <p:cNvPr id="7" name="TextBox 6">
            <a:extLst>
              <a:ext uri="{FF2B5EF4-FFF2-40B4-BE49-F238E27FC236}">
                <a16:creationId xmlns:a16="http://schemas.microsoft.com/office/drawing/2014/main" id="{349C719C-0CE4-58CD-DE41-0A800D230985}"/>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cxnSp>
        <p:nvCxnSpPr>
          <p:cNvPr id="16" name="Straight Arrow Connector 15">
            <a:extLst>
              <a:ext uri="{FF2B5EF4-FFF2-40B4-BE49-F238E27FC236}">
                <a16:creationId xmlns:a16="http://schemas.microsoft.com/office/drawing/2014/main" id="{2D78771A-7D57-A34C-DA60-A7099E56EACA}"/>
              </a:ext>
            </a:extLst>
          </p:cNvPr>
          <p:cNvCxnSpPr/>
          <p:nvPr/>
        </p:nvCxnSpPr>
        <p:spPr>
          <a:xfrm flipH="1">
            <a:off x="8482885" y="6244262"/>
            <a:ext cx="194031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DA3180F-3389-0639-A88A-5C64722905AD}"/>
              </a:ext>
            </a:extLst>
          </p:cNvPr>
          <p:cNvCxnSpPr>
            <a:cxnSpLocks/>
          </p:cNvCxnSpPr>
          <p:nvPr/>
        </p:nvCxnSpPr>
        <p:spPr>
          <a:xfrm flipV="1">
            <a:off x="10423197" y="2628280"/>
            <a:ext cx="0" cy="3593681"/>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F9BAEF7-396B-7D4E-6B56-E6B8D3263D29}"/>
              </a:ext>
            </a:extLst>
          </p:cNvPr>
          <p:cNvSpPr txBox="1"/>
          <p:nvPr/>
        </p:nvSpPr>
        <p:spPr>
          <a:xfrm>
            <a:off x="9151958" y="2130574"/>
            <a:ext cx="1969629" cy="564612"/>
          </a:xfrm>
          <a:prstGeom prst="rect">
            <a:avLst/>
          </a:prstGeom>
          <a:solidFill>
            <a:srgbClr val="FFFF00"/>
          </a:solidFill>
          <a:ln>
            <a:solidFill>
              <a:schemeClr val="tx1"/>
            </a:solidFill>
          </a:ln>
        </p:spPr>
        <p:txBody>
          <a:bodyPr wrap="square" rtlCol="0">
            <a:noAutofit/>
          </a:bodyPr>
          <a:lstStyle/>
          <a:p>
            <a:pPr algn="l"/>
            <a:r>
              <a:rPr lang="en-US" sz="1400" dirty="0"/>
              <a:t>We will now click “Generate Record”</a:t>
            </a:r>
          </a:p>
        </p:txBody>
      </p:sp>
    </p:spTree>
    <p:extLst>
      <p:ext uri="{BB962C8B-B14F-4D97-AF65-F5344CB8AC3E}">
        <p14:creationId xmlns:p14="http://schemas.microsoft.com/office/powerpoint/2010/main" val="1152585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90B25-DB77-38F5-32B1-900C01C5F02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7CBB2BA-93A1-8D2E-F826-95E4DA50F721}"/>
              </a:ext>
            </a:extLst>
          </p:cNvPr>
          <p:cNvSpPr>
            <a:spLocks noGrp="1"/>
          </p:cNvSpPr>
          <p:nvPr>
            <p:ph type="title"/>
          </p:nvPr>
        </p:nvSpPr>
        <p:spPr/>
        <p:txBody>
          <a:bodyPr/>
          <a:lstStyle/>
          <a:p>
            <a:r>
              <a:rPr lang="en-US" dirty="0"/>
              <a:t>Creating a new record - real live example one</a:t>
            </a:r>
            <a:endParaRPr lang="en-NL" dirty="0"/>
          </a:p>
        </p:txBody>
      </p:sp>
      <p:sp>
        <p:nvSpPr>
          <p:cNvPr id="9" name="Slide Number Placeholder 5">
            <a:extLst>
              <a:ext uri="{FF2B5EF4-FFF2-40B4-BE49-F238E27FC236}">
                <a16:creationId xmlns:a16="http://schemas.microsoft.com/office/drawing/2014/main" id="{C5C3C5F6-BE5B-0803-BCC2-38F95F5DAAE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22</a:t>
            </a:fld>
            <a:endParaRPr lang="en-GB"/>
          </a:p>
        </p:txBody>
      </p:sp>
      <p:sp>
        <p:nvSpPr>
          <p:cNvPr id="7" name="TextBox 6">
            <a:extLst>
              <a:ext uri="{FF2B5EF4-FFF2-40B4-BE49-F238E27FC236}">
                <a16:creationId xmlns:a16="http://schemas.microsoft.com/office/drawing/2014/main" id="{95F21496-8457-FB1E-E2FD-3EFC0BCA0B7F}"/>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5A2538B7-28D4-DDF1-6B78-C3C89AAB457E}"/>
              </a:ext>
            </a:extLst>
          </p:cNvPr>
          <p:cNvSpPr txBox="1"/>
          <p:nvPr/>
        </p:nvSpPr>
        <p:spPr>
          <a:xfrm>
            <a:off x="365688" y="1131352"/>
            <a:ext cx="11421604" cy="925963"/>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receive the following message: "Successfully submitted for AI processing - please note that this may take a few minutes, and the requested draft will be pushed to MDE when ready. You may continue working in Alma as usual while the process runs in the background."</a:t>
            </a:r>
          </a:p>
          <a:p>
            <a:endParaRPr lang="en-US" dirty="0" err="1"/>
          </a:p>
        </p:txBody>
      </p:sp>
      <p:pic>
        <p:nvPicPr>
          <p:cNvPr id="3" name="Picture 2">
            <a:extLst>
              <a:ext uri="{FF2B5EF4-FFF2-40B4-BE49-F238E27FC236}">
                <a16:creationId xmlns:a16="http://schemas.microsoft.com/office/drawing/2014/main" id="{AFFFD652-E420-6D5B-616B-257031E13E6D}"/>
              </a:ext>
            </a:extLst>
          </p:cNvPr>
          <p:cNvPicPr>
            <a:picLocks noChangeAspect="1"/>
          </p:cNvPicPr>
          <p:nvPr/>
        </p:nvPicPr>
        <p:blipFill>
          <a:blip r:embed="rId2"/>
          <a:stretch>
            <a:fillRect/>
          </a:stretch>
        </p:blipFill>
        <p:spPr>
          <a:xfrm>
            <a:off x="4270452" y="2565418"/>
            <a:ext cx="3019743" cy="2881081"/>
          </a:xfrm>
          <a:prstGeom prst="rect">
            <a:avLst/>
          </a:prstGeom>
          <a:ln>
            <a:solidFill>
              <a:schemeClr val="tx1"/>
            </a:solidFill>
          </a:ln>
        </p:spPr>
      </p:pic>
    </p:spTree>
    <p:extLst>
      <p:ext uri="{BB962C8B-B14F-4D97-AF65-F5344CB8AC3E}">
        <p14:creationId xmlns:p14="http://schemas.microsoft.com/office/powerpoint/2010/main" val="3925278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C4316-B0D1-767B-8142-12E0962DFD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E20443-DF34-D69A-EAAC-0DB4210A0813}"/>
              </a:ext>
            </a:extLst>
          </p:cNvPr>
          <p:cNvPicPr>
            <a:picLocks noChangeAspect="1"/>
          </p:cNvPicPr>
          <p:nvPr/>
        </p:nvPicPr>
        <p:blipFill>
          <a:blip r:embed="rId2"/>
          <a:stretch>
            <a:fillRect/>
          </a:stretch>
        </p:blipFill>
        <p:spPr>
          <a:xfrm>
            <a:off x="3694471" y="2421091"/>
            <a:ext cx="5340117" cy="3927261"/>
          </a:xfrm>
          <a:prstGeom prst="rect">
            <a:avLst/>
          </a:prstGeom>
          <a:ln>
            <a:solidFill>
              <a:schemeClr val="tx1"/>
            </a:solidFill>
          </a:ln>
        </p:spPr>
      </p:pic>
      <p:sp>
        <p:nvSpPr>
          <p:cNvPr id="10" name="Title 9">
            <a:extLst>
              <a:ext uri="{FF2B5EF4-FFF2-40B4-BE49-F238E27FC236}">
                <a16:creationId xmlns:a16="http://schemas.microsoft.com/office/drawing/2014/main" id="{56B8C957-306C-9ED0-6771-A36ECEE2A441}"/>
              </a:ext>
            </a:extLst>
          </p:cNvPr>
          <p:cNvSpPr>
            <a:spLocks noGrp="1"/>
          </p:cNvSpPr>
          <p:nvPr>
            <p:ph type="title"/>
          </p:nvPr>
        </p:nvSpPr>
        <p:spPr/>
        <p:txBody>
          <a:bodyPr/>
          <a:lstStyle/>
          <a:p>
            <a:r>
              <a:rPr lang="en-US" dirty="0"/>
              <a:t>Creating a new record - real live example one</a:t>
            </a:r>
            <a:endParaRPr lang="en-NL" dirty="0"/>
          </a:p>
        </p:txBody>
      </p:sp>
      <p:sp>
        <p:nvSpPr>
          <p:cNvPr id="9" name="Slide Number Placeholder 5">
            <a:extLst>
              <a:ext uri="{FF2B5EF4-FFF2-40B4-BE49-F238E27FC236}">
                <a16:creationId xmlns:a16="http://schemas.microsoft.com/office/drawing/2014/main" id="{A94BB0F4-49C1-29F9-C6A0-C8F806BBF68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23</a:t>
            </a:fld>
            <a:endParaRPr lang="en-GB"/>
          </a:p>
        </p:txBody>
      </p:sp>
      <p:sp>
        <p:nvSpPr>
          <p:cNvPr id="7" name="TextBox 6">
            <a:extLst>
              <a:ext uri="{FF2B5EF4-FFF2-40B4-BE49-F238E27FC236}">
                <a16:creationId xmlns:a16="http://schemas.microsoft.com/office/drawing/2014/main" id="{9DE9076F-A0A1-89C9-6B12-499C4AD15F6F}"/>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CCC7A297-0502-EE76-04C2-80B96AF7C90A}"/>
              </a:ext>
            </a:extLst>
          </p:cNvPr>
          <p:cNvSpPr txBox="1"/>
          <p:nvPr/>
        </p:nvSpPr>
        <p:spPr>
          <a:xfrm>
            <a:off x="365688" y="1131352"/>
            <a:ext cx="11421604" cy="1289740"/>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Shortly thereafter we receive the following Real-Time Notification: "AI assistant processing for "Two scholars who were in our town and other novellas" completed. </a:t>
            </a:r>
            <a:r>
              <a:rPr lang="en-US" dirty="0">
                <a:effectLst/>
              </a:rPr>
              <a:t>AI assistant draft for Two scholars who were in our town and other novellas, </a:t>
            </a:r>
            <a:r>
              <a:rPr lang="en-US" dirty="0"/>
              <a:t>99620462500121</a:t>
            </a:r>
            <a:r>
              <a:rPr lang="en-US" dirty="0">
                <a:effectLst/>
              </a:rPr>
              <a:t> is ready for editing in the Metadata Editor. Go to MDE.</a:t>
            </a:r>
            <a:r>
              <a:rPr lang="en-US" dirty="0"/>
              <a:t>"</a:t>
            </a:r>
          </a:p>
          <a:p>
            <a:endParaRPr lang="en-US" dirty="0" err="1"/>
          </a:p>
        </p:txBody>
      </p:sp>
      <p:sp>
        <p:nvSpPr>
          <p:cNvPr id="5" name="Rectangle 4">
            <a:extLst>
              <a:ext uri="{FF2B5EF4-FFF2-40B4-BE49-F238E27FC236}">
                <a16:creationId xmlns:a16="http://schemas.microsoft.com/office/drawing/2014/main" id="{180E68F0-C516-4CF7-581B-AC408E8C3EF0}"/>
              </a:ext>
            </a:extLst>
          </p:cNvPr>
          <p:cNvSpPr/>
          <p:nvPr/>
        </p:nvSpPr>
        <p:spPr>
          <a:xfrm>
            <a:off x="7461560" y="2419111"/>
            <a:ext cx="457200" cy="61390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BA31A71C-FD3A-DCEC-B232-58078A337666}"/>
              </a:ext>
            </a:extLst>
          </p:cNvPr>
          <p:cNvSpPr/>
          <p:nvPr/>
        </p:nvSpPr>
        <p:spPr>
          <a:xfrm>
            <a:off x="3694471" y="4114799"/>
            <a:ext cx="5326866" cy="227183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965880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1F060-8E0B-438C-73AA-5867DD466E4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562705A-D161-6EC4-3217-30547B8E0194}"/>
              </a:ext>
            </a:extLst>
          </p:cNvPr>
          <p:cNvPicPr>
            <a:picLocks noChangeAspect="1"/>
          </p:cNvPicPr>
          <p:nvPr/>
        </p:nvPicPr>
        <p:blipFill>
          <a:blip r:embed="rId2"/>
          <a:stretch>
            <a:fillRect/>
          </a:stretch>
        </p:blipFill>
        <p:spPr>
          <a:xfrm>
            <a:off x="3757960" y="2779563"/>
            <a:ext cx="4380199" cy="2662217"/>
          </a:xfrm>
          <a:prstGeom prst="rect">
            <a:avLst/>
          </a:prstGeom>
        </p:spPr>
      </p:pic>
      <p:sp>
        <p:nvSpPr>
          <p:cNvPr id="10" name="Title 9">
            <a:extLst>
              <a:ext uri="{FF2B5EF4-FFF2-40B4-BE49-F238E27FC236}">
                <a16:creationId xmlns:a16="http://schemas.microsoft.com/office/drawing/2014/main" id="{84C38B30-07A4-7F11-CE49-0E7634E7E01D}"/>
              </a:ext>
            </a:extLst>
          </p:cNvPr>
          <p:cNvSpPr>
            <a:spLocks noGrp="1"/>
          </p:cNvSpPr>
          <p:nvPr>
            <p:ph type="title"/>
          </p:nvPr>
        </p:nvSpPr>
        <p:spPr/>
        <p:txBody>
          <a:bodyPr/>
          <a:lstStyle/>
          <a:p>
            <a:r>
              <a:rPr lang="en-US" dirty="0"/>
              <a:t>Creating a new record - real live example one</a:t>
            </a:r>
            <a:endParaRPr lang="en-NL" dirty="0"/>
          </a:p>
        </p:txBody>
      </p:sp>
      <p:sp>
        <p:nvSpPr>
          <p:cNvPr id="9" name="Slide Number Placeholder 5">
            <a:extLst>
              <a:ext uri="{FF2B5EF4-FFF2-40B4-BE49-F238E27FC236}">
                <a16:creationId xmlns:a16="http://schemas.microsoft.com/office/drawing/2014/main" id="{D3DCC250-0B31-27D0-D3AF-F22D7D7DB56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24</a:t>
            </a:fld>
            <a:endParaRPr lang="en-GB"/>
          </a:p>
        </p:txBody>
      </p:sp>
      <p:sp>
        <p:nvSpPr>
          <p:cNvPr id="7" name="TextBox 6">
            <a:extLst>
              <a:ext uri="{FF2B5EF4-FFF2-40B4-BE49-F238E27FC236}">
                <a16:creationId xmlns:a16="http://schemas.microsoft.com/office/drawing/2014/main" id="{406C14F5-F3B3-43C1-2F91-38CE3ED013CE}"/>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ED28539E-7D13-AC46-E9B4-6CEB95A4F603}"/>
              </a:ext>
            </a:extLst>
          </p:cNvPr>
          <p:cNvSpPr txBox="1"/>
          <p:nvPr/>
        </p:nvSpPr>
        <p:spPr>
          <a:xfrm>
            <a:off x="365688" y="1131351"/>
            <a:ext cx="11421604" cy="155075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new record appears in the navigation pane of the Metadata Editor with an "AI Generated" badge.</a:t>
            </a:r>
          </a:p>
          <a:p>
            <a:r>
              <a:rPr lang="en-US" dirty="0">
                <a:latin typeface="Avenir Next LT Pro" panose="020B0504020202020204" pitchFamily="34" charset="0"/>
                <a:ea typeface="Aptos" panose="020B0004020202020204" pitchFamily="34" charset="0"/>
                <a:cs typeface="Aptos" panose="020B0004020202020204" pitchFamily="34" charset="0"/>
              </a:rPr>
              <a:t>T</a:t>
            </a:r>
            <a:r>
              <a:rPr lang="en-US" sz="1800" dirty="0">
                <a:effectLst/>
                <a:latin typeface="Avenir Next LT Pro" panose="020B0504020202020204" pitchFamily="34" charset="0"/>
                <a:ea typeface="Aptos" panose="020B0004020202020204" pitchFamily="34" charset="0"/>
                <a:cs typeface="Aptos" panose="020B0004020202020204" pitchFamily="34" charset="0"/>
              </a:rPr>
              <a:t>he badge enables the cataloger to easily identify the fact that this is an AI generated draft requiring  review and is removed once the record has been saved.</a:t>
            </a:r>
            <a:endParaRPr lang="en-US" dirty="0"/>
          </a:p>
          <a:p>
            <a:r>
              <a:rPr lang="en-US" dirty="0"/>
              <a:t>Note that this is only a draft and has not yet been saved. </a:t>
            </a:r>
          </a:p>
        </p:txBody>
      </p:sp>
      <p:sp>
        <p:nvSpPr>
          <p:cNvPr id="5" name="Rectangle 4">
            <a:extLst>
              <a:ext uri="{FF2B5EF4-FFF2-40B4-BE49-F238E27FC236}">
                <a16:creationId xmlns:a16="http://schemas.microsoft.com/office/drawing/2014/main" id="{F8237D95-58F9-00FD-3153-F625EE8EA7AB}"/>
              </a:ext>
            </a:extLst>
          </p:cNvPr>
          <p:cNvSpPr/>
          <p:nvPr/>
        </p:nvSpPr>
        <p:spPr>
          <a:xfrm>
            <a:off x="3757962" y="4674870"/>
            <a:ext cx="4380198" cy="73347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TextBox 5">
            <a:extLst>
              <a:ext uri="{FF2B5EF4-FFF2-40B4-BE49-F238E27FC236}">
                <a16:creationId xmlns:a16="http://schemas.microsoft.com/office/drawing/2014/main" id="{3ADFE5B8-6449-8727-822E-E3A28E8DE5B9}"/>
              </a:ext>
            </a:extLst>
          </p:cNvPr>
          <p:cNvSpPr txBox="1"/>
          <p:nvPr/>
        </p:nvSpPr>
        <p:spPr>
          <a:xfrm>
            <a:off x="664204" y="4488365"/>
            <a:ext cx="2039037" cy="1086339"/>
          </a:xfrm>
          <a:prstGeom prst="rect">
            <a:avLst/>
          </a:prstGeom>
          <a:solidFill>
            <a:srgbClr val="FFFF00"/>
          </a:solidFill>
          <a:ln>
            <a:solidFill>
              <a:schemeClr val="tx1"/>
            </a:solidFill>
          </a:ln>
        </p:spPr>
        <p:txBody>
          <a:bodyPr wrap="square" rtlCol="0">
            <a:noAutofit/>
          </a:bodyPr>
          <a:lstStyle/>
          <a:p>
            <a:pPr algn="l"/>
            <a:r>
              <a:rPr lang="en-US" sz="1400" dirty="0"/>
              <a:t>The record has not been saved.  It is "New" and can be edited and then saved</a:t>
            </a:r>
          </a:p>
        </p:txBody>
      </p:sp>
      <p:cxnSp>
        <p:nvCxnSpPr>
          <p:cNvPr id="11" name="Straight Arrow Connector 10">
            <a:extLst>
              <a:ext uri="{FF2B5EF4-FFF2-40B4-BE49-F238E27FC236}">
                <a16:creationId xmlns:a16="http://schemas.microsoft.com/office/drawing/2014/main" id="{7930C00B-5DD8-E8C2-C8B6-7B4F9FA7EC43}"/>
              </a:ext>
            </a:extLst>
          </p:cNvPr>
          <p:cNvCxnSpPr>
            <a:cxnSpLocks/>
            <a:stCxn id="6" idx="3"/>
          </p:cNvCxnSpPr>
          <p:nvPr/>
        </p:nvCxnSpPr>
        <p:spPr>
          <a:xfrm flipV="1">
            <a:off x="2703241" y="5031534"/>
            <a:ext cx="1054720"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29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A0ED2-C688-275B-926E-8E19B9EB8AB7}"/>
            </a:ext>
          </a:extLst>
        </p:cNvPr>
        <p:cNvGrpSpPr/>
        <p:nvPr/>
      </p:nvGrpSpPr>
      <p:grpSpPr>
        <a:xfrm>
          <a:off x="0" y="0"/>
          <a:ext cx="0" cy="0"/>
          <a:chOff x="0" y="0"/>
          <a:chExt cx="0" cy="0"/>
        </a:xfrm>
      </p:grpSpPr>
      <p:pic>
        <p:nvPicPr>
          <p:cNvPr id="103" name="Picture 102">
            <a:extLst>
              <a:ext uri="{FF2B5EF4-FFF2-40B4-BE49-F238E27FC236}">
                <a16:creationId xmlns:a16="http://schemas.microsoft.com/office/drawing/2014/main" id="{95713372-D1FE-1B77-7132-BE7223D66358}"/>
              </a:ext>
            </a:extLst>
          </p:cNvPr>
          <p:cNvPicPr>
            <a:picLocks noChangeAspect="1"/>
          </p:cNvPicPr>
          <p:nvPr/>
        </p:nvPicPr>
        <p:blipFill>
          <a:blip r:embed="rId3"/>
          <a:stretch>
            <a:fillRect/>
          </a:stretch>
        </p:blipFill>
        <p:spPr>
          <a:xfrm>
            <a:off x="3526621" y="1412871"/>
            <a:ext cx="8607459" cy="4887540"/>
          </a:xfrm>
          <a:prstGeom prst="rect">
            <a:avLst/>
          </a:prstGeom>
          <a:ln>
            <a:solidFill>
              <a:schemeClr val="tx1"/>
            </a:solidFill>
          </a:ln>
        </p:spPr>
      </p:pic>
      <p:sp>
        <p:nvSpPr>
          <p:cNvPr id="10" name="Title 9">
            <a:extLst>
              <a:ext uri="{FF2B5EF4-FFF2-40B4-BE49-F238E27FC236}">
                <a16:creationId xmlns:a16="http://schemas.microsoft.com/office/drawing/2014/main" id="{D59497A8-6475-CF54-76B9-5F978EF74A25}"/>
              </a:ext>
            </a:extLst>
          </p:cNvPr>
          <p:cNvSpPr>
            <a:spLocks noGrp="1"/>
          </p:cNvSpPr>
          <p:nvPr>
            <p:ph type="title"/>
          </p:nvPr>
        </p:nvSpPr>
        <p:spPr/>
        <p:txBody>
          <a:bodyPr/>
          <a:lstStyle/>
          <a:p>
            <a:r>
              <a:rPr lang="en-US" dirty="0"/>
              <a:t>Creating a new record - real live example one</a:t>
            </a:r>
            <a:endParaRPr lang="en-NL" dirty="0"/>
          </a:p>
        </p:txBody>
      </p:sp>
      <p:sp>
        <p:nvSpPr>
          <p:cNvPr id="9" name="Slide Number Placeholder 5">
            <a:extLst>
              <a:ext uri="{FF2B5EF4-FFF2-40B4-BE49-F238E27FC236}">
                <a16:creationId xmlns:a16="http://schemas.microsoft.com/office/drawing/2014/main" id="{A0E0CCCE-5390-9E0E-6E32-472644FF5FBB}"/>
              </a:ext>
            </a:extLst>
          </p:cNvPr>
          <p:cNvSpPr>
            <a:spLocks noGrp="1"/>
          </p:cNvSpPr>
          <p:nvPr>
            <p:ph type="sldNum" sz="quarter" idx="4"/>
          </p:nvPr>
        </p:nvSpPr>
        <p:spPr>
          <a:xfrm>
            <a:off x="11600361" y="638122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25</a:t>
            </a:fld>
            <a:endParaRPr lang="en-GB"/>
          </a:p>
        </p:txBody>
      </p:sp>
      <p:sp>
        <p:nvSpPr>
          <p:cNvPr id="7" name="TextBox 6">
            <a:extLst>
              <a:ext uri="{FF2B5EF4-FFF2-40B4-BE49-F238E27FC236}">
                <a16:creationId xmlns:a16="http://schemas.microsoft.com/office/drawing/2014/main" id="{76C90B9F-CF85-0C32-7B24-7C1D3E2CA79F}"/>
              </a:ext>
            </a:extLst>
          </p:cNvPr>
          <p:cNvSpPr txBox="1"/>
          <p:nvPr/>
        </p:nvSpPr>
        <p:spPr>
          <a:xfrm>
            <a:off x="365688" y="1131353"/>
            <a:ext cx="11450673" cy="532968"/>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2E88FEB2-8272-3C07-2E76-13B226795512}"/>
              </a:ext>
            </a:extLst>
          </p:cNvPr>
          <p:cNvSpPr txBox="1"/>
          <p:nvPr/>
        </p:nvSpPr>
        <p:spPr>
          <a:xfrm>
            <a:off x="365688" y="1131352"/>
            <a:ext cx="11421604" cy="505840"/>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Here is the new record</a:t>
            </a:r>
          </a:p>
        </p:txBody>
      </p:sp>
      <p:sp>
        <p:nvSpPr>
          <p:cNvPr id="6" name="TextBox 5">
            <a:extLst>
              <a:ext uri="{FF2B5EF4-FFF2-40B4-BE49-F238E27FC236}">
                <a16:creationId xmlns:a16="http://schemas.microsoft.com/office/drawing/2014/main" id="{4F914368-B68E-9D9C-34D5-5D27B98D1271}"/>
              </a:ext>
            </a:extLst>
          </p:cNvPr>
          <p:cNvSpPr txBox="1"/>
          <p:nvPr/>
        </p:nvSpPr>
        <p:spPr>
          <a:xfrm>
            <a:off x="38800" y="1806360"/>
            <a:ext cx="3270143" cy="553095"/>
          </a:xfrm>
          <a:prstGeom prst="rect">
            <a:avLst/>
          </a:prstGeom>
          <a:solidFill>
            <a:srgbClr val="FFFF00"/>
          </a:solidFill>
          <a:ln>
            <a:solidFill>
              <a:schemeClr val="tx1"/>
            </a:solidFill>
          </a:ln>
        </p:spPr>
        <p:txBody>
          <a:bodyPr wrap="square" rtlCol="0">
            <a:noAutofit/>
          </a:bodyPr>
          <a:lstStyle/>
          <a:p>
            <a:pPr algn="l"/>
            <a:r>
              <a:rPr lang="en-US" sz="1400" dirty="0"/>
              <a:t>The ISBN and language code were automatically correctly added</a:t>
            </a:r>
          </a:p>
        </p:txBody>
      </p:sp>
      <p:cxnSp>
        <p:nvCxnSpPr>
          <p:cNvPr id="12" name="Straight Arrow Connector 11">
            <a:extLst>
              <a:ext uri="{FF2B5EF4-FFF2-40B4-BE49-F238E27FC236}">
                <a16:creationId xmlns:a16="http://schemas.microsoft.com/office/drawing/2014/main" id="{240232F1-829A-B08F-D6BA-2ADFF66035BC}"/>
              </a:ext>
            </a:extLst>
          </p:cNvPr>
          <p:cNvCxnSpPr>
            <a:cxnSpLocks/>
            <a:stCxn id="6" idx="3"/>
          </p:cNvCxnSpPr>
          <p:nvPr/>
        </p:nvCxnSpPr>
        <p:spPr>
          <a:xfrm>
            <a:off x="3308943" y="2082908"/>
            <a:ext cx="452886" cy="2515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B7FB422-575A-578E-5142-CE20C95E2D16}"/>
              </a:ext>
            </a:extLst>
          </p:cNvPr>
          <p:cNvSpPr txBox="1"/>
          <p:nvPr/>
        </p:nvSpPr>
        <p:spPr>
          <a:xfrm>
            <a:off x="42080" y="2472873"/>
            <a:ext cx="3270143" cy="496902"/>
          </a:xfrm>
          <a:prstGeom prst="rect">
            <a:avLst/>
          </a:prstGeom>
          <a:solidFill>
            <a:srgbClr val="FFFF00"/>
          </a:solidFill>
          <a:ln>
            <a:solidFill>
              <a:schemeClr val="tx1"/>
            </a:solidFill>
          </a:ln>
        </p:spPr>
        <p:txBody>
          <a:bodyPr wrap="square" rtlCol="0">
            <a:noAutofit/>
          </a:bodyPr>
          <a:lstStyle/>
          <a:p>
            <a:pPr algn="l"/>
            <a:r>
              <a:rPr lang="en-US" sz="1400" dirty="0"/>
              <a:t>The publication information was automatically correctly added</a:t>
            </a:r>
          </a:p>
        </p:txBody>
      </p:sp>
      <p:cxnSp>
        <p:nvCxnSpPr>
          <p:cNvPr id="27" name="Straight Arrow Connector 26">
            <a:extLst>
              <a:ext uri="{FF2B5EF4-FFF2-40B4-BE49-F238E27FC236}">
                <a16:creationId xmlns:a16="http://schemas.microsoft.com/office/drawing/2014/main" id="{ABB8D1F4-00C7-F14A-B2D3-93CBB6E594FF}"/>
              </a:ext>
            </a:extLst>
          </p:cNvPr>
          <p:cNvCxnSpPr>
            <a:cxnSpLocks/>
          </p:cNvCxnSpPr>
          <p:nvPr/>
        </p:nvCxnSpPr>
        <p:spPr>
          <a:xfrm>
            <a:off x="3334489" y="4694663"/>
            <a:ext cx="336801" cy="3078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D38FA32-5AAA-8451-E3F9-FAB189DFD8E1}"/>
              </a:ext>
            </a:extLst>
          </p:cNvPr>
          <p:cNvSpPr txBox="1"/>
          <p:nvPr/>
        </p:nvSpPr>
        <p:spPr>
          <a:xfrm>
            <a:off x="57919" y="4317987"/>
            <a:ext cx="3251023" cy="480916"/>
          </a:xfrm>
          <a:prstGeom prst="rect">
            <a:avLst/>
          </a:prstGeom>
          <a:solidFill>
            <a:srgbClr val="FFFF00"/>
          </a:solidFill>
          <a:ln>
            <a:solidFill>
              <a:schemeClr val="tx1"/>
            </a:solidFill>
          </a:ln>
        </p:spPr>
        <p:txBody>
          <a:bodyPr wrap="square" rtlCol="0">
            <a:noAutofit/>
          </a:bodyPr>
          <a:lstStyle/>
          <a:p>
            <a:pPr algn="l"/>
            <a:r>
              <a:rPr lang="en-US" sz="1400" dirty="0"/>
              <a:t>The Source of Description Note was automatically added</a:t>
            </a:r>
          </a:p>
        </p:txBody>
      </p:sp>
      <p:sp>
        <p:nvSpPr>
          <p:cNvPr id="32" name="TextBox 31">
            <a:extLst>
              <a:ext uri="{FF2B5EF4-FFF2-40B4-BE49-F238E27FC236}">
                <a16:creationId xmlns:a16="http://schemas.microsoft.com/office/drawing/2014/main" id="{593E3DE3-BAD3-18B2-C7D2-615B0B87E5EF}"/>
              </a:ext>
            </a:extLst>
          </p:cNvPr>
          <p:cNvSpPr txBox="1"/>
          <p:nvPr/>
        </p:nvSpPr>
        <p:spPr>
          <a:xfrm>
            <a:off x="23462" y="4932287"/>
            <a:ext cx="3255856" cy="483784"/>
          </a:xfrm>
          <a:prstGeom prst="rect">
            <a:avLst/>
          </a:prstGeom>
          <a:solidFill>
            <a:srgbClr val="FFFF00"/>
          </a:solidFill>
          <a:ln>
            <a:solidFill>
              <a:schemeClr val="tx1"/>
            </a:solidFill>
          </a:ln>
        </p:spPr>
        <p:txBody>
          <a:bodyPr wrap="square" rtlCol="0">
            <a:noAutofit/>
          </a:bodyPr>
          <a:lstStyle/>
          <a:p>
            <a:pPr algn="l"/>
            <a:r>
              <a:rPr lang="en-US" sz="1400" dirty="0"/>
              <a:t>These LC subject headings were  automatically added</a:t>
            </a:r>
          </a:p>
        </p:txBody>
      </p:sp>
      <p:cxnSp>
        <p:nvCxnSpPr>
          <p:cNvPr id="52" name="Straight Arrow Connector 51">
            <a:extLst>
              <a:ext uri="{FF2B5EF4-FFF2-40B4-BE49-F238E27FC236}">
                <a16:creationId xmlns:a16="http://schemas.microsoft.com/office/drawing/2014/main" id="{1F1E61B0-1BE8-DD9A-5CDC-A109B3903FAC}"/>
              </a:ext>
            </a:extLst>
          </p:cNvPr>
          <p:cNvCxnSpPr>
            <a:cxnSpLocks/>
            <a:stCxn id="24" idx="3"/>
          </p:cNvCxnSpPr>
          <p:nvPr/>
        </p:nvCxnSpPr>
        <p:spPr>
          <a:xfrm>
            <a:off x="3312223" y="2721324"/>
            <a:ext cx="449606" cy="1526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B7DEE7-EDD7-BD27-F535-3F92AAB7333F}"/>
              </a:ext>
            </a:extLst>
          </p:cNvPr>
          <p:cNvSpPr txBox="1"/>
          <p:nvPr/>
        </p:nvSpPr>
        <p:spPr>
          <a:xfrm>
            <a:off x="23462" y="6047355"/>
            <a:ext cx="3246984" cy="500041"/>
          </a:xfrm>
          <a:prstGeom prst="rect">
            <a:avLst/>
          </a:prstGeom>
          <a:solidFill>
            <a:srgbClr val="FFFF00"/>
          </a:solidFill>
          <a:ln>
            <a:solidFill>
              <a:schemeClr val="tx1"/>
            </a:solidFill>
          </a:ln>
        </p:spPr>
        <p:txBody>
          <a:bodyPr wrap="square" rtlCol="0">
            <a:noAutofit/>
          </a:bodyPr>
          <a:lstStyle/>
          <a:p>
            <a:pPr algn="l"/>
            <a:r>
              <a:rPr lang="en-US" sz="1400" dirty="0"/>
              <a:t>The Series Added Entry was automatically added</a:t>
            </a:r>
          </a:p>
        </p:txBody>
      </p:sp>
      <p:sp>
        <p:nvSpPr>
          <p:cNvPr id="21" name="TextBox 20">
            <a:extLst>
              <a:ext uri="{FF2B5EF4-FFF2-40B4-BE49-F238E27FC236}">
                <a16:creationId xmlns:a16="http://schemas.microsoft.com/office/drawing/2014/main" id="{AE88874B-B917-8694-0F72-2B23D7EBBA0B}"/>
              </a:ext>
            </a:extLst>
          </p:cNvPr>
          <p:cNvSpPr txBox="1"/>
          <p:nvPr/>
        </p:nvSpPr>
        <p:spPr>
          <a:xfrm>
            <a:off x="8410191" y="5511761"/>
            <a:ext cx="3406170" cy="752745"/>
          </a:xfrm>
          <a:prstGeom prst="rect">
            <a:avLst/>
          </a:prstGeom>
          <a:solidFill>
            <a:srgbClr val="FFFF00"/>
          </a:solidFill>
          <a:ln>
            <a:solidFill>
              <a:schemeClr val="tx1"/>
            </a:solidFill>
          </a:ln>
        </p:spPr>
        <p:txBody>
          <a:bodyPr wrap="square" rtlCol="0">
            <a:noAutofit/>
          </a:bodyPr>
          <a:lstStyle/>
          <a:p>
            <a:pPr algn="l"/>
            <a:r>
              <a:rPr lang="en-US" sz="1400" dirty="0"/>
              <a:t>The Index Term Genre / Form heading for Library of Congress Genre/Form Terms (</a:t>
            </a:r>
            <a:r>
              <a:rPr lang="en-US" sz="1400" dirty="0" err="1"/>
              <a:t>lcgft</a:t>
            </a:r>
            <a:r>
              <a:rPr lang="en-US" sz="1400" dirty="0"/>
              <a:t>) was automatically added</a:t>
            </a:r>
          </a:p>
        </p:txBody>
      </p:sp>
      <p:cxnSp>
        <p:nvCxnSpPr>
          <p:cNvPr id="36" name="Straight Arrow Connector 35">
            <a:extLst>
              <a:ext uri="{FF2B5EF4-FFF2-40B4-BE49-F238E27FC236}">
                <a16:creationId xmlns:a16="http://schemas.microsoft.com/office/drawing/2014/main" id="{56AE9778-197E-2115-6290-1463E0A0F11F}"/>
              </a:ext>
            </a:extLst>
          </p:cNvPr>
          <p:cNvCxnSpPr>
            <a:cxnSpLocks/>
          </p:cNvCxnSpPr>
          <p:nvPr/>
        </p:nvCxnSpPr>
        <p:spPr>
          <a:xfrm>
            <a:off x="3236875" y="5769342"/>
            <a:ext cx="524954" cy="1797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61D8747-1271-8A88-7BC0-BA1FA63DDF68}"/>
              </a:ext>
            </a:extLst>
          </p:cNvPr>
          <p:cNvSpPr txBox="1"/>
          <p:nvPr/>
        </p:nvSpPr>
        <p:spPr>
          <a:xfrm>
            <a:off x="57920" y="3129091"/>
            <a:ext cx="3276569" cy="522487"/>
          </a:xfrm>
          <a:prstGeom prst="rect">
            <a:avLst/>
          </a:prstGeom>
          <a:solidFill>
            <a:srgbClr val="FFFF00"/>
          </a:solidFill>
          <a:ln>
            <a:solidFill>
              <a:schemeClr val="tx1"/>
            </a:solidFill>
          </a:ln>
        </p:spPr>
        <p:txBody>
          <a:bodyPr wrap="square" rtlCol="0">
            <a:noAutofit/>
          </a:bodyPr>
          <a:lstStyle/>
          <a:p>
            <a:pPr algn="l"/>
            <a:r>
              <a:rPr lang="en-US" sz="1400" dirty="0"/>
              <a:t>The formatted contents note was automatically correctly added</a:t>
            </a:r>
          </a:p>
        </p:txBody>
      </p:sp>
      <p:cxnSp>
        <p:nvCxnSpPr>
          <p:cNvPr id="34" name="Straight Arrow Connector 33">
            <a:extLst>
              <a:ext uri="{FF2B5EF4-FFF2-40B4-BE49-F238E27FC236}">
                <a16:creationId xmlns:a16="http://schemas.microsoft.com/office/drawing/2014/main" id="{1356551C-552C-4146-5521-457A63849FC8}"/>
              </a:ext>
            </a:extLst>
          </p:cNvPr>
          <p:cNvCxnSpPr>
            <a:cxnSpLocks/>
            <a:stCxn id="23" idx="3"/>
          </p:cNvCxnSpPr>
          <p:nvPr/>
        </p:nvCxnSpPr>
        <p:spPr>
          <a:xfrm>
            <a:off x="3334489" y="3390335"/>
            <a:ext cx="336801" cy="5424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E8DDFD7-FDEB-FE47-7DAB-6E30322D421C}"/>
              </a:ext>
            </a:extLst>
          </p:cNvPr>
          <p:cNvCxnSpPr>
            <a:cxnSpLocks/>
            <a:stCxn id="6" idx="3"/>
          </p:cNvCxnSpPr>
          <p:nvPr/>
        </p:nvCxnSpPr>
        <p:spPr>
          <a:xfrm>
            <a:off x="3308943" y="2082908"/>
            <a:ext cx="452886" cy="60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5FFC24F-E11B-9717-5FFE-F3FC7C1EDB03}"/>
              </a:ext>
            </a:extLst>
          </p:cNvPr>
          <p:cNvCxnSpPr>
            <a:cxnSpLocks/>
          </p:cNvCxnSpPr>
          <p:nvPr/>
        </p:nvCxnSpPr>
        <p:spPr>
          <a:xfrm flipH="1">
            <a:off x="5317124" y="5796161"/>
            <a:ext cx="3013520" cy="165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D864218-2900-8157-BE94-E018D137A87F}"/>
              </a:ext>
            </a:extLst>
          </p:cNvPr>
          <p:cNvCxnSpPr>
            <a:cxnSpLocks/>
            <a:stCxn id="85" idx="3"/>
          </p:cNvCxnSpPr>
          <p:nvPr/>
        </p:nvCxnSpPr>
        <p:spPr>
          <a:xfrm>
            <a:off x="3308943" y="3965544"/>
            <a:ext cx="452886" cy="3499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9941A2F-1503-D69B-962C-AD9462F33E94}"/>
              </a:ext>
            </a:extLst>
          </p:cNvPr>
          <p:cNvSpPr txBox="1"/>
          <p:nvPr/>
        </p:nvSpPr>
        <p:spPr>
          <a:xfrm>
            <a:off x="0" y="5519518"/>
            <a:ext cx="3276605" cy="483783"/>
          </a:xfrm>
          <a:prstGeom prst="rect">
            <a:avLst/>
          </a:prstGeom>
          <a:solidFill>
            <a:srgbClr val="FFFF00"/>
          </a:solidFill>
          <a:ln>
            <a:solidFill>
              <a:schemeClr val="tx1"/>
            </a:solidFill>
          </a:ln>
        </p:spPr>
        <p:txBody>
          <a:bodyPr wrap="square" rtlCol="0">
            <a:noAutofit/>
          </a:bodyPr>
          <a:lstStyle/>
          <a:p>
            <a:pPr algn="l"/>
            <a:r>
              <a:rPr lang="en-US" sz="1400" dirty="0"/>
              <a:t>These Added Entry Personal Name fields were automatically added</a:t>
            </a:r>
          </a:p>
        </p:txBody>
      </p:sp>
      <p:cxnSp>
        <p:nvCxnSpPr>
          <p:cNvPr id="59" name="Straight Arrow Connector 58">
            <a:extLst>
              <a:ext uri="{FF2B5EF4-FFF2-40B4-BE49-F238E27FC236}">
                <a16:creationId xmlns:a16="http://schemas.microsoft.com/office/drawing/2014/main" id="{D29CB4E1-625D-D4C5-F21F-C706B117203B}"/>
              </a:ext>
            </a:extLst>
          </p:cNvPr>
          <p:cNvCxnSpPr>
            <a:cxnSpLocks/>
            <a:stCxn id="19" idx="3"/>
          </p:cNvCxnSpPr>
          <p:nvPr/>
        </p:nvCxnSpPr>
        <p:spPr>
          <a:xfrm flipV="1">
            <a:off x="3270446" y="6151104"/>
            <a:ext cx="463995" cy="1462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6B8B6A0-F03A-3114-BB67-2F61A85FEDC0}"/>
              </a:ext>
            </a:extLst>
          </p:cNvPr>
          <p:cNvSpPr txBox="1"/>
          <p:nvPr/>
        </p:nvSpPr>
        <p:spPr>
          <a:xfrm>
            <a:off x="9872110" y="1685388"/>
            <a:ext cx="2207220" cy="553095"/>
          </a:xfrm>
          <a:prstGeom prst="rect">
            <a:avLst/>
          </a:prstGeom>
          <a:solidFill>
            <a:srgbClr val="FFFF00"/>
          </a:solidFill>
          <a:ln>
            <a:solidFill>
              <a:schemeClr val="tx1"/>
            </a:solidFill>
          </a:ln>
        </p:spPr>
        <p:txBody>
          <a:bodyPr wrap="square" rtlCol="0">
            <a:noAutofit/>
          </a:bodyPr>
          <a:lstStyle/>
          <a:p>
            <a:pPr algn="l"/>
            <a:r>
              <a:rPr lang="en-US" sz="1400" dirty="0"/>
              <a:t>The record includes an “AI Generated” badge.</a:t>
            </a:r>
          </a:p>
        </p:txBody>
      </p:sp>
      <p:cxnSp>
        <p:nvCxnSpPr>
          <p:cNvPr id="64" name="Straight Arrow Connector 63">
            <a:extLst>
              <a:ext uri="{FF2B5EF4-FFF2-40B4-BE49-F238E27FC236}">
                <a16:creationId xmlns:a16="http://schemas.microsoft.com/office/drawing/2014/main" id="{4B63ACFA-AB71-F92B-40F9-819C587BD193}"/>
              </a:ext>
            </a:extLst>
          </p:cNvPr>
          <p:cNvCxnSpPr>
            <a:cxnSpLocks/>
          </p:cNvCxnSpPr>
          <p:nvPr/>
        </p:nvCxnSpPr>
        <p:spPr>
          <a:xfrm flipH="1" flipV="1">
            <a:off x="5741247" y="1687761"/>
            <a:ext cx="258109" cy="2775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1F253ED-7AC3-5403-23BE-AE8850D40ABD}"/>
              </a:ext>
            </a:extLst>
          </p:cNvPr>
          <p:cNvCxnSpPr>
            <a:cxnSpLocks/>
            <a:stCxn id="63" idx="1"/>
          </p:cNvCxnSpPr>
          <p:nvPr/>
        </p:nvCxnSpPr>
        <p:spPr>
          <a:xfrm flipH="1">
            <a:off x="5977054" y="1961936"/>
            <a:ext cx="3895056"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B2E2F4FC-5031-921A-0FEE-CF04EF33563A}"/>
              </a:ext>
            </a:extLst>
          </p:cNvPr>
          <p:cNvSpPr txBox="1"/>
          <p:nvPr/>
        </p:nvSpPr>
        <p:spPr>
          <a:xfrm>
            <a:off x="38800" y="3717093"/>
            <a:ext cx="3270143" cy="496902"/>
          </a:xfrm>
          <a:prstGeom prst="rect">
            <a:avLst/>
          </a:prstGeom>
          <a:solidFill>
            <a:srgbClr val="FFFF00"/>
          </a:solidFill>
          <a:ln>
            <a:solidFill>
              <a:schemeClr val="tx1"/>
            </a:solidFill>
          </a:ln>
        </p:spPr>
        <p:txBody>
          <a:bodyPr wrap="square" rtlCol="0">
            <a:noAutofit/>
          </a:bodyPr>
          <a:lstStyle/>
          <a:p>
            <a:pPr algn="l"/>
            <a:r>
              <a:rPr lang="en-US" sz="1400" dirty="0"/>
              <a:t>The Summary, etc. was automatically correctly added</a:t>
            </a:r>
          </a:p>
        </p:txBody>
      </p:sp>
      <p:cxnSp>
        <p:nvCxnSpPr>
          <p:cNvPr id="88" name="Straight Arrow Connector 87">
            <a:extLst>
              <a:ext uri="{FF2B5EF4-FFF2-40B4-BE49-F238E27FC236}">
                <a16:creationId xmlns:a16="http://schemas.microsoft.com/office/drawing/2014/main" id="{6FC38C96-F9BF-4499-A1F3-45FBA76365D3}"/>
              </a:ext>
            </a:extLst>
          </p:cNvPr>
          <p:cNvCxnSpPr>
            <a:cxnSpLocks/>
            <a:stCxn id="32" idx="3"/>
            <a:endCxn id="92" idx="1"/>
          </p:cNvCxnSpPr>
          <p:nvPr/>
        </p:nvCxnSpPr>
        <p:spPr>
          <a:xfrm>
            <a:off x="3279318" y="5174179"/>
            <a:ext cx="247303" cy="2577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CA900469-D4F7-9076-6DEF-4B700528077F}"/>
              </a:ext>
            </a:extLst>
          </p:cNvPr>
          <p:cNvSpPr/>
          <p:nvPr/>
        </p:nvSpPr>
        <p:spPr>
          <a:xfrm>
            <a:off x="3526621" y="5137153"/>
            <a:ext cx="733145" cy="58949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198726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59E71-855C-062D-18F0-FD43C79FA5C4}"/>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C8F61AE-43AF-6468-76F6-F77711A9FD27}"/>
              </a:ext>
            </a:extLst>
          </p:cNvPr>
          <p:cNvPicPr>
            <a:picLocks noChangeAspect="1"/>
          </p:cNvPicPr>
          <p:nvPr/>
        </p:nvPicPr>
        <p:blipFill>
          <a:blip r:embed="rId2"/>
          <a:stretch>
            <a:fillRect/>
          </a:stretch>
        </p:blipFill>
        <p:spPr>
          <a:xfrm>
            <a:off x="575873" y="2195833"/>
            <a:ext cx="10972800" cy="4514850"/>
          </a:xfrm>
          <a:prstGeom prst="rect">
            <a:avLst/>
          </a:prstGeom>
          <a:ln>
            <a:solidFill>
              <a:schemeClr val="tx1"/>
            </a:solidFill>
          </a:ln>
        </p:spPr>
      </p:pic>
      <p:sp>
        <p:nvSpPr>
          <p:cNvPr id="10" name="Title 9">
            <a:extLst>
              <a:ext uri="{FF2B5EF4-FFF2-40B4-BE49-F238E27FC236}">
                <a16:creationId xmlns:a16="http://schemas.microsoft.com/office/drawing/2014/main" id="{51CF9E1E-4989-48D8-CC43-453DE468127C}"/>
              </a:ext>
            </a:extLst>
          </p:cNvPr>
          <p:cNvSpPr>
            <a:spLocks noGrp="1"/>
          </p:cNvSpPr>
          <p:nvPr>
            <p:ph type="title"/>
          </p:nvPr>
        </p:nvSpPr>
        <p:spPr/>
        <p:txBody>
          <a:bodyPr/>
          <a:lstStyle/>
          <a:p>
            <a:r>
              <a:rPr lang="en-US" dirty="0"/>
              <a:t>Creating a new record - real live example one</a:t>
            </a:r>
            <a:endParaRPr lang="en-NL" dirty="0"/>
          </a:p>
        </p:txBody>
      </p:sp>
      <p:sp>
        <p:nvSpPr>
          <p:cNvPr id="9" name="Slide Number Placeholder 5">
            <a:extLst>
              <a:ext uri="{FF2B5EF4-FFF2-40B4-BE49-F238E27FC236}">
                <a16:creationId xmlns:a16="http://schemas.microsoft.com/office/drawing/2014/main" id="{212D9C73-B9A1-087F-BC4B-42911E66ABD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26</a:t>
            </a:fld>
            <a:endParaRPr lang="en-GB"/>
          </a:p>
        </p:txBody>
      </p:sp>
      <p:sp>
        <p:nvSpPr>
          <p:cNvPr id="7" name="TextBox 6">
            <a:extLst>
              <a:ext uri="{FF2B5EF4-FFF2-40B4-BE49-F238E27FC236}">
                <a16:creationId xmlns:a16="http://schemas.microsoft.com/office/drawing/2014/main" id="{29EF0741-51F9-A472-6432-3DD25147BB9B}"/>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D05BBCBF-805D-38EE-744E-903534255029}"/>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Now we can edit as desired and save.   The new saved record is below (partial screenshot). </a:t>
            </a:r>
          </a:p>
          <a:p>
            <a:r>
              <a:rPr lang="en-US" dirty="0"/>
              <a:t>Note that after saving the record the headings automatically got linked, for example,  to LCNAMES, LCSH and </a:t>
            </a:r>
            <a:r>
              <a:rPr lang="en-US" sz="1800" dirty="0"/>
              <a:t>Library of Congress Genre/Form Terms (</a:t>
            </a:r>
            <a:r>
              <a:rPr lang="en-US" sz="1800" dirty="0" err="1"/>
              <a:t>lcgft</a:t>
            </a:r>
            <a:r>
              <a:rPr lang="en-US" sz="1800" dirty="0"/>
              <a:t>)  </a:t>
            </a:r>
            <a:r>
              <a:rPr lang="en-US" dirty="0"/>
              <a:t>vocabularies.</a:t>
            </a:r>
          </a:p>
        </p:txBody>
      </p:sp>
      <p:sp>
        <p:nvSpPr>
          <p:cNvPr id="4" name="Rectangle 3">
            <a:extLst>
              <a:ext uri="{FF2B5EF4-FFF2-40B4-BE49-F238E27FC236}">
                <a16:creationId xmlns:a16="http://schemas.microsoft.com/office/drawing/2014/main" id="{9C1B0E39-5CA9-78B6-700D-620558C308F9}"/>
              </a:ext>
            </a:extLst>
          </p:cNvPr>
          <p:cNvSpPr/>
          <p:nvPr/>
        </p:nvSpPr>
        <p:spPr>
          <a:xfrm flipH="1">
            <a:off x="553254" y="5685075"/>
            <a:ext cx="1007600" cy="102560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6" name="Rectangle 15">
            <a:extLst>
              <a:ext uri="{FF2B5EF4-FFF2-40B4-BE49-F238E27FC236}">
                <a16:creationId xmlns:a16="http://schemas.microsoft.com/office/drawing/2014/main" id="{6B4AFA9C-652E-2A6C-4AFC-A2318BFAC20D}"/>
              </a:ext>
            </a:extLst>
          </p:cNvPr>
          <p:cNvSpPr/>
          <p:nvPr/>
        </p:nvSpPr>
        <p:spPr>
          <a:xfrm flipH="1">
            <a:off x="553254" y="2195833"/>
            <a:ext cx="1007600" cy="32949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771958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74F2A-3012-F6F0-0FA6-94827D4943F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A9EF076-B670-B404-872D-4EC2754B6561}"/>
              </a:ext>
            </a:extLst>
          </p:cNvPr>
          <p:cNvPicPr>
            <a:picLocks noChangeAspect="1"/>
          </p:cNvPicPr>
          <p:nvPr/>
        </p:nvPicPr>
        <p:blipFill>
          <a:blip r:embed="rId2"/>
          <a:stretch>
            <a:fillRect/>
          </a:stretch>
        </p:blipFill>
        <p:spPr>
          <a:xfrm>
            <a:off x="0" y="2396316"/>
            <a:ext cx="12192000" cy="3091278"/>
          </a:xfrm>
          <a:prstGeom prst="rect">
            <a:avLst/>
          </a:prstGeom>
          <a:ln>
            <a:solidFill>
              <a:schemeClr val="tx1"/>
            </a:solidFill>
          </a:ln>
        </p:spPr>
      </p:pic>
      <p:sp>
        <p:nvSpPr>
          <p:cNvPr id="10" name="Title 9">
            <a:extLst>
              <a:ext uri="{FF2B5EF4-FFF2-40B4-BE49-F238E27FC236}">
                <a16:creationId xmlns:a16="http://schemas.microsoft.com/office/drawing/2014/main" id="{CA4AC28E-2672-50DC-315B-81A8BE36DF5C}"/>
              </a:ext>
            </a:extLst>
          </p:cNvPr>
          <p:cNvSpPr>
            <a:spLocks noGrp="1"/>
          </p:cNvSpPr>
          <p:nvPr>
            <p:ph type="title"/>
          </p:nvPr>
        </p:nvSpPr>
        <p:spPr/>
        <p:txBody>
          <a:bodyPr/>
          <a:lstStyle/>
          <a:p>
            <a:r>
              <a:rPr lang="en-US" dirty="0"/>
              <a:t>Creating a new record - real live example one</a:t>
            </a:r>
            <a:endParaRPr lang="en-NL" dirty="0"/>
          </a:p>
        </p:txBody>
      </p:sp>
      <p:sp>
        <p:nvSpPr>
          <p:cNvPr id="9" name="Slide Number Placeholder 5">
            <a:extLst>
              <a:ext uri="{FF2B5EF4-FFF2-40B4-BE49-F238E27FC236}">
                <a16:creationId xmlns:a16="http://schemas.microsoft.com/office/drawing/2014/main" id="{19F348F7-11F6-CB09-0352-89254418367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27</a:t>
            </a:fld>
            <a:endParaRPr lang="en-GB"/>
          </a:p>
        </p:txBody>
      </p:sp>
      <p:sp>
        <p:nvSpPr>
          <p:cNvPr id="7" name="TextBox 6">
            <a:extLst>
              <a:ext uri="{FF2B5EF4-FFF2-40B4-BE49-F238E27FC236}">
                <a16:creationId xmlns:a16="http://schemas.microsoft.com/office/drawing/2014/main" id="{2F094023-58CA-0393-8F11-99B27A1DFE62}"/>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05DD9F6F-7BF4-9E55-3BE4-DE31FE29FDF8}"/>
              </a:ext>
            </a:extLst>
          </p:cNvPr>
          <p:cNvSpPr txBox="1"/>
          <p:nvPr/>
        </p:nvSpPr>
        <p:spPr>
          <a:xfrm>
            <a:off x="365688" y="1131352"/>
            <a:ext cx="11421604" cy="97622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Note also that when doing “View related Data &gt; View Versions” there is a statement in the versions if the record was created via the AI metadata Assistant.  We have edited the record and saved, and now see this in the “View Versions”</a:t>
            </a:r>
          </a:p>
        </p:txBody>
      </p:sp>
      <p:sp>
        <p:nvSpPr>
          <p:cNvPr id="4" name="Rectangle 3">
            <a:extLst>
              <a:ext uri="{FF2B5EF4-FFF2-40B4-BE49-F238E27FC236}">
                <a16:creationId xmlns:a16="http://schemas.microsoft.com/office/drawing/2014/main" id="{1942BB44-AE84-0F9F-1A84-7DE9D1610D02}"/>
              </a:ext>
            </a:extLst>
          </p:cNvPr>
          <p:cNvSpPr/>
          <p:nvPr/>
        </p:nvSpPr>
        <p:spPr>
          <a:xfrm>
            <a:off x="9311268" y="3813716"/>
            <a:ext cx="1137424" cy="25647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556882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2BCB8-1AFD-4E74-EBD0-1BC707907CF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82483CB-88D3-FB16-8B0B-8B907F6B50A9}"/>
              </a:ext>
            </a:extLst>
          </p:cNvPr>
          <p:cNvSpPr>
            <a:spLocks noGrp="1"/>
          </p:cNvSpPr>
          <p:nvPr>
            <p:ph type="body" sz="quarter" idx="16"/>
          </p:nvPr>
        </p:nvSpPr>
        <p:spPr>
          <a:xfrm>
            <a:off x="0" y="2500384"/>
            <a:ext cx="12192000" cy="1030130"/>
          </a:xfrm>
        </p:spPr>
        <p:txBody>
          <a:bodyPr/>
          <a:lstStyle/>
          <a:p>
            <a:r>
              <a:rPr lang="en-US" sz="3600" dirty="0"/>
              <a:t>Creating a new record - real live example two</a:t>
            </a:r>
          </a:p>
        </p:txBody>
      </p:sp>
      <p:sp>
        <p:nvSpPr>
          <p:cNvPr id="3" name="Slide Number Placeholder 2">
            <a:extLst>
              <a:ext uri="{FF2B5EF4-FFF2-40B4-BE49-F238E27FC236}">
                <a16:creationId xmlns:a16="http://schemas.microsoft.com/office/drawing/2014/main" id="{CEC9E872-9DB6-507B-83D3-FE3699EE3400}"/>
              </a:ext>
            </a:extLst>
          </p:cNvPr>
          <p:cNvSpPr>
            <a:spLocks noGrp="1"/>
          </p:cNvSpPr>
          <p:nvPr>
            <p:ph type="sldNum" sz="quarter" idx="11"/>
          </p:nvPr>
        </p:nvSpPr>
        <p:spPr/>
        <p:txBody>
          <a:bodyPr/>
          <a:lstStyle/>
          <a:p>
            <a:fld id="{F59CD943-D024-467A-B36E-F11E1285ED75}" type="slidenum">
              <a:rPr lang="en-GB" smtClean="0"/>
              <a:pPr/>
              <a:t>28</a:t>
            </a:fld>
            <a:endParaRPr lang="en-GB" dirty="0"/>
          </a:p>
        </p:txBody>
      </p:sp>
    </p:spTree>
    <p:extLst>
      <p:ext uri="{BB962C8B-B14F-4D97-AF65-F5344CB8AC3E}">
        <p14:creationId xmlns:p14="http://schemas.microsoft.com/office/powerpoint/2010/main" val="4187908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9AAC0-4776-4D67-48FB-9D2B17653B4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45F0660-C157-B86F-C6F9-CB9624762F37}"/>
              </a:ext>
            </a:extLst>
          </p:cNvPr>
          <p:cNvSpPr>
            <a:spLocks noGrp="1"/>
          </p:cNvSpPr>
          <p:nvPr>
            <p:ph type="title"/>
          </p:nvPr>
        </p:nvSpPr>
        <p:spPr/>
        <p:txBody>
          <a:bodyPr/>
          <a:lstStyle/>
          <a:p>
            <a:r>
              <a:rPr lang="en-US" dirty="0"/>
              <a:t>Creating a new record - real live example two</a:t>
            </a:r>
            <a:endParaRPr lang="en-NL" dirty="0"/>
          </a:p>
        </p:txBody>
      </p:sp>
      <p:sp>
        <p:nvSpPr>
          <p:cNvPr id="9" name="Slide Number Placeholder 5">
            <a:extLst>
              <a:ext uri="{FF2B5EF4-FFF2-40B4-BE49-F238E27FC236}">
                <a16:creationId xmlns:a16="http://schemas.microsoft.com/office/drawing/2014/main" id="{C46F6416-BD51-BE31-0F2F-5956F8BF94E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29</a:t>
            </a:fld>
            <a:endParaRPr lang="en-GB"/>
          </a:p>
        </p:txBody>
      </p:sp>
      <p:sp>
        <p:nvSpPr>
          <p:cNvPr id="7" name="TextBox 6">
            <a:extLst>
              <a:ext uri="{FF2B5EF4-FFF2-40B4-BE49-F238E27FC236}">
                <a16:creationId xmlns:a16="http://schemas.microsoft.com/office/drawing/2014/main" id="{F8693628-201F-6650-FA32-D2F5A718FCD0}"/>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5CD4DE44-3F1C-5693-45DC-D1162BCFC934}"/>
              </a:ext>
            </a:extLst>
          </p:cNvPr>
          <p:cNvSpPr txBox="1"/>
          <p:nvPr/>
        </p:nvSpPr>
        <p:spPr>
          <a:xfrm>
            <a:off x="365688" y="1131352"/>
            <a:ext cx="11421604" cy="1087741"/>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will now create a new record for title "The Complete Tales and Poems of Edgar Allan Poe" by author " Edgar Allan Poe".</a:t>
            </a:r>
          </a:p>
          <a:p>
            <a:r>
              <a:rPr lang="en-US" dirty="0"/>
              <a:t>The cataloger has it in hand.</a:t>
            </a:r>
          </a:p>
        </p:txBody>
      </p:sp>
      <p:pic>
        <p:nvPicPr>
          <p:cNvPr id="5" name="Picture 4" descr="A person with a beard holding a can of food&#10;&#10;Description automatically generated">
            <a:extLst>
              <a:ext uri="{FF2B5EF4-FFF2-40B4-BE49-F238E27FC236}">
                <a16:creationId xmlns:a16="http://schemas.microsoft.com/office/drawing/2014/main" id="{42D38BFF-F019-3D83-7CFF-B64C739C7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118" y="2311943"/>
            <a:ext cx="7698057" cy="4330157"/>
          </a:xfrm>
          <a:prstGeom prst="rect">
            <a:avLst/>
          </a:prstGeom>
        </p:spPr>
      </p:pic>
    </p:spTree>
    <p:extLst>
      <p:ext uri="{BB962C8B-B14F-4D97-AF65-F5344CB8AC3E}">
        <p14:creationId xmlns:p14="http://schemas.microsoft.com/office/powerpoint/2010/main" val="2396377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p:txBody>
          <a:bodyPr/>
          <a:lstStyle/>
          <a:p>
            <a:r>
              <a:rPr lang="en-US" dirty="0"/>
              <a:t>Introduction</a:t>
            </a:r>
          </a:p>
        </p:txBody>
      </p:sp>
      <p:sp>
        <p:nvSpPr>
          <p:cNvPr id="3" name="Slide Number Placeholder 2"/>
          <p:cNvSpPr>
            <a:spLocks noGrp="1"/>
          </p:cNvSpPr>
          <p:nvPr>
            <p:ph type="sldNum" sz="quarter" idx="11"/>
          </p:nvPr>
        </p:nvSpPr>
        <p:spPr/>
        <p:txBody>
          <a:bodyPr/>
          <a:lstStyle/>
          <a:p>
            <a:fld id="{F59CD943-D024-467A-B36E-F11E1285ED75}" type="slidenum">
              <a:rPr lang="en-GB" smtClean="0"/>
              <a:pPr/>
              <a:t>3</a:t>
            </a:fld>
            <a:endParaRPr lang="en-GB" dirty="0"/>
          </a:p>
        </p:txBody>
      </p:sp>
    </p:spTree>
    <p:extLst>
      <p:ext uri="{BB962C8B-B14F-4D97-AF65-F5344CB8AC3E}">
        <p14:creationId xmlns:p14="http://schemas.microsoft.com/office/powerpoint/2010/main" val="3143615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B9AA4-88A3-8227-BADA-DAE45EC35BE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ADE443E-B320-9C49-E732-1FFE854E3196}"/>
              </a:ext>
            </a:extLst>
          </p:cNvPr>
          <p:cNvSpPr>
            <a:spLocks noGrp="1"/>
          </p:cNvSpPr>
          <p:nvPr>
            <p:ph type="title"/>
          </p:nvPr>
        </p:nvSpPr>
        <p:spPr/>
        <p:txBody>
          <a:bodyPr/>
          <a:lstStyle/>
          <a:p>
            <a:r>
              <a:rPr lang="en-US" dirty="0"/>
              <a:t>Creating a new record - real live example two</a:t>
            </a:r>
            <a:endParaRPr lang="en-NL" dirty="0"/>
          </a:p>
        </p:txBody>
      </p:sp>
      <p:sp>
        <p:nvSpPr>
          <p:cNvPr id="9" name="Slide Number Placeholder 5">
            <a:extLst>
              <a:ext uri="{FF2B5EF4-FFF2-40B4-BE49-F238E27FC236}">
                <a16:creationId xmlns:a16="http://schemas.microsoft.com/office/drawing/2014/main" id="{A3AE45B2-9CAF-ACC4-C44B-34CD65B0443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30</a:t>
            </a:fld>
            <a:endParaRPr lang="en-GB"/>
          </a:p>
        </p:txBody>
      </p:sp>
      <p:sp>
        <p:nvSpPr>
          <p:cNvPr id="7" name="TextBox 6">
            <a:extLst>
              <a:ext uri="{FF2B5EF4-FFF2-40B4-BE49-F238E27FC236}">
                <a16:creationId xmlns:a16="http://schemas.microsoft.com/office/drawing/2014/main" id="{939E8F1B-76FE-C955-06D6-D1391F4EC80E}"/>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1FAE37C3-16EF-4A06-C947-264AC691737B}"/>
              </a:ext>
            </a:extLst>
          </p:cNvPr>
          <p:cNvSpPr txBox="1"/>
          <p:nvPr/>
        </p:nvSpPr>
        <p:spPr>
          <a:xfrm>
            <a:off x="365688" y="1131352"/>
            <a:ext cx="11421604" cy="51902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cataloger has photographed the front cover, back cover, and title page.</a:t>
            </a:r>
          </a:p>
          <a:p>
            <a:endParaRPr lang="en-US" dirty="0" err="1"/>
          </a:p>
        </p:txBody>
      </p:sp>
      <p:pic>
        <p:nvPicPr>
          <p:cNvPr id="4" name="Picture 3" descr="A close up of a label&#10;&#10;Description automatically generated">
            <a:extLst>
              <a:ext uri="{FF2B5EF4-FFF2-40B4-BE49-F238E27FC236}">
                <a16:creationId xmlns:a16="http://schemas.microsoft.com/office/drawing/2014/main" id="{B1F92620-CC3D-42E4-7C6A-E32B3D4B1F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939" y="1805312"/>
            <a:ext cx="2725554" cy="4297680"/>
          </a:xfrm>
          <a:prstGeom prst="rect">
            <a:avLst/>
          </a:prstGeom>
        </p:spPr>
      </p:pic>
      <p:pic>
        <p:nvPicPr>
          <p:cNvPr id="11" name="Picture 10" descr="A black and yellow book cover&#10;&#10;Description automatically generated">
            <a:extLst>
              <a:ext uri="{FF2B5EF4-FFF2-40B4-BE49-F238E27FC236}">
                <a16:creationId xmlns:a16="http://schemas.microsoft.com/office/drawing/2014/main" id="{17FF995A-B2D7-64AF-7E3A-C2B40BC99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286" y="1805312"/>
            <a:ext cx="2742186" cy="4297680"/>
          </a:xfrm>
          <a:prstGeom prst="rect">
            <a:avLst/>
          </a:prstGeom>
        </p:spPr>
      </p:pic>
      <p:pic>
        <p:nvPicPr>
          <p:cNvPr id="14" name="Picture 13" descr="A book with text on it&#10;&#10;Description automatically generated">
            <a:extLst>
              <a:ext uri="{FF2B5EF4-FFF2-40B4-BE49-F238E27FC236}">
                <a16:creationId xmlns:a16="http://schemas.microsoft.com/office/drawing/2014/main" id="{817BDBCF-B2B1-4CE9-9410-F6724C7B1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6816" y="1805312"/>
            <a:ext cx="2725546" cy="4297680"/>
          </a:xfrm>
          <a:prstGeom prst="rect">
            <a:avLst/>
          </a:prstGeom>
        </p:spPr>
      </p:pic>
    </p:spTree>
    <p:extLst>
      <p:ext uri="{BB962C8B-B14F-4D97-AF65-F5344CB8AC3E}">
        <p14:creationId xmlns:p14="http://schemas.microsoft.com/office/powerpoint/2010/main" val="608885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4BD38-FECA-54B6-53C9-37770268EE1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48F4833-710B-6192-E5C1-49E9DB2DC03E}"/>
              </a:ext>
            </a:extLst>
          </p:cNvPr>
          <p:cNvSpPr>
            <a:spLocks noGrp="1"/>
          </p:cNvSpPr>
          <p:nvPr>
            <p:ph type="title"/>
          </p:nvPr>
        </p:nvSpPr>
        <p:spPr/>
        <p:txBody>
          <a:bodyPr/>
          <a:lstStyle/>
          <a:p>
            <a:r>
              <a:rPr lang="en-US" dirty="0"/>
              <a:t>Creating a new record - real live example two</a:t>
            </a:r>
            <a:endParaRPr lang="en-NL" dirty="0"/>
          </a:p>
        </p:txBody>
      </p:sp>
      <p:sp>
        <p:nvSpPr>
          <p:cNvPr id="9" name="Slide Number Placeholder 5">
            <a:extLst>
              <a:ext uri="{FF2B5EF4-FFF2-40B4-BE49-F238E27FC236}">
                <a16:creationId xmlns:a16="http://schemas.microsoft.com/office/drawing/2014/main" id="{68851077-911E-24D2-9A2F-9C72E956543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31</a:t>
            </a:fld>
            <a:endParaRPr lang="en-GB"/>
          </a:p>
        </p:txBody>
      </p:sp>
      <p:sp>
        <p:nvSpPr>
          <p:cNvPr id="7" name="TextBox 6">
            <a:extLst>
              <a:ext uri="{FF2B5EF4-FFF2-40B4-BE49-F238E27FC236}">
                <a16:creationId xmlns:a16="http://schemas.microsoft.com/office/drawing/2014/main" id="{A3CAE502-D25D-FEFC-D7A3-562631475A7E}"/>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86123BF-4E98-616F-5AEC-09A9E475C0FC}"/>
              </a:ext>
            </a:extLst>
          </p:cNvPr>
          <p:cNvSpPr txBox="1"/>
          <p:nvPr/>
        </p:nvSpPr>
        <p:spPr>
          <a:xfrm>
            <a:off x="365688" y="1131352"/>
            <a:ext cx="11205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While in the Metadata Editor we will now do "New &gt; Create with AI Assistant" and  fill in the information.</a:t>
            </a:r>
          </a:p>
          <a:p>
            <a:r>
              <a:rPr lang="en-US" dirty="0"/>
              <a:t>Details are on the next slide.</a:t>
            </a:r>
          </a:p>
          <a:p>
            <a:r>
              <a:rPr lang="en-US" dirty="0"/>
              <a:t>We will load all three images to the “New record from AI Assistant” page and enter only the title (the only mandatory field)</a:t>
            </a:r>
          </a:p>
          <a:p>
            <a:endParaRPr lang="en-US" dirty="0" err="1"/>
          </a:p>
        </p:txBody>
      </p:sp>
    </p:spTree>
    <p:extLst>
      <p:ext uri="{BB962C8B-B14F-4D97-AF65-F5344CB8AC3E}">
        <p14:creationId xmlns:p14="http://schemas.microsoft.com/office/powerpoint/2010/main" val="1549726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E5CFA-FE18-4DD9-9206-3C54672D132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3B3110A-9620-90EF-43E8-7C30C2764F46}"/>
              </a:ext>
            </a:extLst>
          </p:cNvPr>
          <p:cNvPicPr>
            <a:picLocks noChangeAspect="1"/>
          </p:cNvPicPr>
          <p:nvPr/>
        </p:nvPicPr>
        <p:blipFill>
          <a:blip r:embed="rId2"/>
          <a:stretch>
            <a:fillRect/>
          </a:stretch>
        </p:blipFill>
        <p:spPr>
          <a:xfrm>
            <a:off x="3489527" y="783955"/>
            <a:ext cx="5000625" cy="5591175"/>
          </a:xfrm>
          <a:prstGeom prst="rect">
            <a:avLst/>
          </a:prstGeom>
          <a:ln>
            <a:solidFill>
              <a:schemeClr val="tx1"/>
            </a:solidFill>
          </a:ln>
        </p:spPr>
      </p:pic>
      <p:sp>
        <p:nvSpPr>
          <p:cNvPr id="10" name="Title 9">
            <a:extLst>
              <a:ext uri="{FF2B5EF4-FFF2-40B4-BE49-F238E27FC236}">
                <a16:creationId xmlns:a16="http://schemas.microsoft.com/office/drawing/2014/main" id="{7E982ACF-83B1-F75F-D0D4-825ABF8392B7}"/>
              </a:ext>
            </a:extLst>
          </p:cNvPr>
          <p:cNvSpPr>
            <a:spLocks noGrp="1"/>
          </p:cNvSpPr>
          <p:nvPr>
            <p:ph type="title"/>
          </p:nvPr>
        </p:nvSpPr>
        <p:spPr/>
        <p:txBody>
          <a:bodyPr/>
          <a:lstStyle/>
          <a:p>
            <a:r>
              <a:rPr lang="en-US" dirty="0"/>
              <a:t>Creating a new record - real live example two</a:t>
            </a:r>
            <a:endParaRPr lang="en-NL" dirty="0"/>
          </a:p>
        </p:txBody>
      </p:sp>
      <p:sp>
        <p:nvSpPr>
          <p:cNvPr id="9" name="Slide Number Placeholder 5">
            <a:extLst>
              <a:ext uri="{FF2B5EF4-FFF2-40B4-BE49-F238E27FC236}">
                <a16:creationId xmlns:a16="http://schemas.microsoft.com/office/drawing/2014/main" id="{9F22F9E7-34F1-119C-F98F-1721BD1E071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32</a:t>
            </a:fld>
            <a:endParaRPr lang="en-GB"/>
          </a:p>
        </p:txBody>
      </p:sp>
      <p:sp>
        <p:nvSpPr>
          <p:cNvPr id="7" name="TextBox 6">
            <a:extLst>
              <a:ext uri="{FF2B5EF4-FFF2-40B4-BE49-F238E27FC236}">
                <a16:creationId xmlns:a16="http://schemas.microsoft.com/office/drawing/2014/main" id="{CF95DD0E-663D-9347-7C00-3A89B857E0F7}"/>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5" name="Rectangle 4">
            <a:extLst>
              <a:ext uri="{FF2B5EF4-FFF2-40B4-BE49-F238E27FC236}">
                <a16:creationId xmlns:a16="http://schemas.microsoft.com/office/drawing/2014/main" id="{EAA714BE-A7C2-2960-2FE4-FB398B8980A5}"/>
              </a:ext>
            </a:extLst>
          </p:cNvPr>
          <p:cNvSpPr/>
          <p:nvPr/>
        </p:nvSpPr>
        <p:spPr>
          <a:xfrm>
            <a:off x="3589188" y="4824550"/>
            <a:ext cx="4802151" cy="1253605"/>
          </a:xfrm>
          <a:prstGeom prst="rect">
            <a:avLst/>
          </a:prstGeom>
          <a:noFill/>
          <a:ln w="28575">
            <a:solidFill>
              <a:srgbClr val="FF0000"/>
            </a:solidFill>
          </a:ln>
        </p:spPr>
        <p:txBody>
          <a:bodyPr wrap="square" rtlCol="0" anchor="ctr">
            <a:noAutofit/>
          </a:bodyPr>
          <a:lstStyle/>
          <a:p>
            <a:pPr algn="l"/>
            <a:endParaRPr lang="en-US" dirty="0">
              <a:ln w="28575">
                <a:noFill/>
              </a:ln>
              <a:solidFill>
                <a:schemeClr val="tx1"/>
              </a:solidFill>
            </a:endParaRPr>
          </a:p>
        </p:txBody>
      </p:sp>
      <p:sp>
        <p:nvSpPr>
          <p:cNvPr id="6" name="TextBox 5">
            <a:extLst>
              <a:ext uri="{FF2B5EF4-FFF2-40B4-BE49-F238E27FC236}">
                <a16:creationId xmlns:a16="http://schemas.microsoft.com/office/drawing/2014/main" id="{33FB5292-7D36-8F8C-B469-7F399EA9C83E}"/>
              </a:ext>
            </a:extLst>
          </p:cNvPr>
          <p:cNvSpPr txBox="1"/>
          <p:nvPr/>
        </p:nvSpPr>
        <p:spPr>
          <a:xfrm>
            <a:off x="8588966" y="5049531"/>
            <a:ext cx="3449229" cy="1253608"/>
          </a:xfrm>
          <a:prstGeom prst="rect">
            <a:avLst/>
          </a:prstGeom>
          <a:solidFill>
            <a:srgbClr val="FFFF00"/>
          </a:solidFill>
          <a:ln>
            <a:solidFill>
              <a:schemeClr val="tx1"/>
            </a:solidFill>
          </a:ln>
        </p:spPr>
        <p:txBody>
          <a:bodyPr wrap="square" rtlCol="0">
            <a:noAutofit/>
          </a:bodyPr>
          <a:lstStyle/>
          <a:p>
            <a:pPr algn="l"/>
            <a:r>
              <a:rPr lang="en-US" sz="1400" dirty="0"/>
              <a:t>We uploaded the three images from the PC.  We could also have used the webcam by clicking the camera icon here (future plans include the ability to do this via the Alma Mobile Application)</a:t>
            </a:r>
          </a:p>
        </p:txBody>
      </p:sp>
      <p:cxnSp>
        <p:nvCxnSpPr>
          <p:cNvPr id="16" name="Straight Arrow Connector 15">
            <a:extLst>
              <a:ext uri="{FF2B5EF4-FFF2-40B4-BE49-F238E27FC236}">
                <a16:creationId xmlns:a16="http://schemas.microsoft.com/office/drawing/2014/main" id="{D34DA22D-8738-CD10-5FBB-593696E2B55D}"/>
              </a:ext>
            </a:extLst>
          </p:cNvPr>
          <p:cNvCxnSpPr/>
          <p:nvPr/>
        </p:nvCxnSpPr>
        <p:spPr>
          <a:xfrm flipH="1">
            <a:off x="6773808" y="4599320"/>
            <a:ext cx="194031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823697E-C649-04BE-ABC4-73F13958C4D0}"/>
              </a:ext>
            </a:extLst>
          </p:cNvPr>
          <p:cNvCxnSpPr>
            <a:cxnSpLocks/>
          </p:cNvCxnSpPr>
          <p:nvPr/>
        </p:nvCxnSpPr>
        <p:spPr>
          <a:xfrm flipH="1" flipV="1">
            <a:off x="8714120" y="4596773"/>
            <a:ext cx="1054347" cy="430455"/>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E36E406-458D-30A4-FD0C-16A040A8A9AD}"/>
              </a:ext>
            </a:extLst>
          </p:cNvPr>
          <p:cNvSpPr txBox="1"/>
          <p:nvPr/>
        </p:nvSpPr>
        <p:spPr>
          <a:xfrm>
            <a:off x="695512" y="2183666"/>
            <a:ext cx="2676293" cy="1518539"/>
          </a:xfrm>
          <a:prstGeom prst="rect">
            <a:avLst/>
          </a:prstGeom>
          <a:solidFill>
            <a:srgbClr val="FFFF00"/>
          </a:solidFill>
          <a:ln>
            <a:solidFill>
              <a:schemeClr val="tx1"/>
            </a:solidFill>
          </a:ln>
        </p:spPr>
        <p:txBody>
          <a:bodyPr wrap="square" rtlCol="0">
            <a:noAutofit/>
          </a:bodyPr>
          <a:lstStyle/>
          <a:p>
            <a:r>
              <a:rPr lang="en-US" sz="1400" dirty="0"/>
              <a:t>Only the title has been added.  Author and ISBN have been left blank (even though we do have that information, we are showing that it is not necessary)</a:t>
            </a:r>
          </a:p>
          <a:p>
            <a:pPr algn="l"/>
            <a:endParaRPr lang="en-US" sz="1400" dirty="0"/>
          </a:p>
        </p:txBody>
      </p:sp>
      <p:sp>
        <p:nvSpPr>
          <p:cNvPr id="20" name="Rectangle 19">
            <a:extLst>
              <a:ext uri="{FF2B5EF4-FFF2-40B4-BE49-F238E27FC236}">
                <a16:creationId xmlns:a16="http://schemas.microsoft.com/office/drawing/2014/main" id="{D9C82644-1671-0C56-83C4-ED154FFB0999}"/>
              </a:ext>
            </a:extLst>
          </p:cNvPr>
          <p:cNvSpPr/>
          <p:nvPr/>
        </p:nvSpPr>
        <p:spPr>
          <a:xfrm>
            <a:off x="3566328" y="1788272"/>
            <a:ext cx="2506812" cy="56630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cxnSp>
        <p:nvCxnSpPr>
          <p:cNvPr id="21" name="Straight Arrow Connector 20">
            <a:extLst>
              <a:ext uri="{FF2B5EF4-FFF2-40B4-BE49-F238E27FC236}">
                <a16:creationId xmlns:a16="http://schemas.microsoft.com/office/drawing/2014/main" id="{14356E2D-4AE8-9BF5-78A4-EDAE9F88BFE3}"/>
              </a:ext>
            </a:extLst>
          </p:cNvPr>
          <p:cNvCxnSpPr>
            <a:cxnSpLocks/>
          </p:cNvCxnSpPr>
          <p:nvPr/>
        </p:nvCxnSpPr>
        <p:spPr>
          <a:xfrm flipH="1">
            <a:off x="7426711" y="2613975"/>
            <a:ext cx="1538869" cy="6644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65A0CE2-6242-594F-FD2D-137687E376A1}"/>
              </a:ext>
            </a:extLst>
          </p:cNvPr>
          <p:cNvSpPr txBox="1"/>
          <p:nvPr/>
        </p:nvSpPr>
        <p:spPr>
          <a:xfrm>
            <a:off x="8980448" y="2024850"/>
            <a:ext cx="2181923" cy="762955"/>
          </a:xfrm>
          <a:prstGeom prst="rect">
            <a:avLst/>
          </a:prstGeom>
          <a:solidFill>
            <a:srgbClr val="FFFF00"/>
          </a:solidFill>
          <a:ln>
            <a:solidFill>
              <a:schemeClr val="tx1"/>
            </a:solidFill>
          </a:ln>
        </p:spPr>
        <p:txBody>
          <a:bodyPr wrap="square" rtlCol="0">
            <a:noAutofit/>
          </a:bodyPr>
          <a:lstStyle/>
          <a:p>
            <a:pPr algn="l"/>
            <a:r>
              <a:rPr lang="en-US" sz="1400" dirty="0"/>
              <a:t>We will talk more about “Expand from Template” later</a:t>
            </a:r>
          </a:p>
        </p:txBody>
      </p:sp>
    </p:spTree>
    <p:extLst>
      <p:ext uri="{BB962C8B-B14F-4D97-AF65-F5344CB8AC3E}">
        <p14:creationId xmlns:p14="http://schemas.microsoft.com/office/powerpoint/2010/main" val="318696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072E1-0A9F-5DCF-1B67-076C8D35823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B436D6-58B1-9316-7E10-8917E60BC900}"/>
              </a:ext>
            </a:extLst>
          </p:cNvPr>
          <p:cNvPicPr>
            <a:picLocks noChangeAspect="1"/>
          </p:cNvPicPr>
          <p:nvPr/>
        </p:nvPicPr>
        <p:blipFill>
          <a:blip r:embed="rId2"/>
          <a:stretch>
            <a:fillRect/>
          </a:stretch>
        </p:blipFill>
        <p:spPr>
          <a:xfrm>
            <a:off x="3618841" y="973078"/>
            <a:ext cx="5000625" cy="5591175"/>
          </a:xfrm>
          <a:prstGeom prst="rect">
            <a:avLst/>
          </a:prstGeom>
          <a:ln>
            <a:solidFill>
              <a:schemeClr val="tx1"/>
            </a:solidFill>
          </a:ln>
        </p:spPr>
      </p:pic>
      <p:sp>
        <p:nvSpPr>
          <p:cNvPr id="10" name="Title 9">
            <a:extLst>
              <a:ext uri="{FF2B5EF4-FFF2-40B4-BE49-F238E27FC236}">
                <a16:creationId xmlns:a16="http://schemas.microsoft.com/office/drawing/2014/main" id="{34A94568-67E9-646D-763A-F713441D7F99}"/>
              </a:ext>
            </a:extLst>
          </p:cNvPr>
          <p:cNvSpPr>
            <a:spLocks noGrp="1"/>
          </p:cNvSpPr>
          <p:nvPr>
            <p:ph type="title"/>
          </p:nvPr>
        </p:nvSpPr>
        <p:spPr/>
        <p:txBody>
          <a:bodyPr/>
          <a:lstStyle/>
          <a:p>
            <a:r>
              <a:rPr lang="en-US" dirty="0"/>
              <a:t>Creating a new record - real live example two</a:t>
            </a:r>
            <a:endParaRPr lang="en-NL" dirty="0"/>
          </a:p>
        </p:txBody>
      </p:sp>
      <p:sp>
        <p:nvSpPr>
          <p:cNvPr id="9" name="Slide Number Placeholder 5">
            <a:extLst>
              <a:ext uri="{FF2B5EF4-FFF2-40B4-BE49-F238E27FC236}">
                <a16:creationId xmlns:a16="http://schemas.microsoft.com/office/drawing/2014/main" id="{DCC19ED5-A22D-D941-9A32-CD1800D603A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33</a:t>
            </a:fld>
            <a:endParaRPr lang="en-GB"/>
          </a:p>
        </p:txBody>
      </p:sp>
      <p:sp>
        <p:nvSpPr>
          <p:cNvPr id="7" name="TextBox 6">
            <a:extLst>
              <a:ext uri="{FF2B5EF4-FFF2-40B4-BE49-F238E27FC236}">
                <a16:creationId xmlns:a16="http://schemas.microsoft.com/office/drawing/2014/main" id="{2E75CA57-EBCF-A82A-39DA-1FC01FD68683}"/>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cxnSp>
        <p:nvCxnSpPr>
          <p:cNvPr id="16" name="Straight Arrow Connector 15">
            <a:extLst>
              <a:ext uri="{FF2B5EF4-FFF2-40B4-BE49-F238E27FC236}">
                <a16:creationId xmlns:a16="http://schemas.microsoft.com/office/drawing/2014/main" id="{68557F9B-1773-4B72-8C92-F116A677205E}"/>
              </a:ext>
            </a:extLst>
          </p:cNvPr>
          <p:cNvCxnSpPr/>
          <p:nvPr/>
        </p:nvCxnSpPr>
        <p:spPr>
          <a:xfrm flipH="1">
            <a:off x="8482885" y="6347132"/>
            <a:ext cx="194031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808E20B-1C2D-5D0F-E558-3B7B3F15F95D}"/>
              </a:ext>
            </a:extLst>
          </p:cNvPr>
          <p:cNvCxnSpPr>
            <a:cxnSpLocks/>
          </p:cNvCxnSpPr>
          <p:nvPr/>
        </p:nvCxnSpPr>
        <p:spPr>
          <a:xfrm flipV="1">
            <a:off x="10423197" y="2731150"/>
            <a:ext cx="0" cy="3593681"/>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4176771-12BA-E0FA-2286-439DA8F8A963}"/>
              </a:ext>
            </a:extLst>
          </p:cNvPr>
          <p:cNvSpPr txBox="1"/>
          <p:nvPr/>
        </p:nvSpPr>
        <p:spPr>
          <a:xfrm>
            <a:off x="9151958" y="2233444"/>
            <a:ext cx="1969629" cy="564612"/>
          </a:xfrm>
          <a:prstGeom prst="rect">
            <a:avLst/>
          </a:prstGeom>
          <a:solidFill>
            <a:srgbClr val="FFFF00"/>
          </a:solidFill>
          <a:ln>
            <a:solidFill>
              <a:schemeClr val="tx1"/>
            </a:solidFill>
          </a:ln>
        </p:spPr>
        <p:txBody>
          <a:bodyPr wrap="square" rtlCol="0">
            <a:noAutofit/>
          </a:bodyPr>
          <a:lstStyle/>
          <a:p>
            <a:pPr algn="l"/>
            <a:r>
              <a:rPr lang="en-US" sz="1400" dirty="0"/>
              <a:t>We will now click “Generate Record”</a:t>
            </a:r>
          </a:p>
        </p:txBody>
      </p:sp>
    </p:spTree>
    <p:extLst>
      <p:ext uri="{BB962C8B-B14F-4D97-AF65-F5344CB8AC3E}">
        <p14:creationId xmlns:p14="http://schemas.microsoft.com/office/powerpoint/2010/main" val="2759362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F5BEC-2F28-CDF4-EF6B-13E9EE5D363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17DF20F-6A34-09AC-D5D2-968829FA4E34}"/>
              </a:ext>
            </a:extLst>
          </p:cNvPr>
          <p:cNvSpPr>
            <a:spLocks noGrp="1"/>
          </p:cNvSpPr>
          <p:nvPr>
            <p:ph type="title"/>
          </p:nvPr>
        </p:nvSpPr>
        <p:spPr/>
        <p:txBody>
          <a:bodyPr/>
          <a:lstStyle/>
          <a:p>
            <a:r>
              <a:rPr lang="en-US" dirty="0"/>
              <a:t>Creating a new record - real live example two</a:t>
            </a:r>
            <a:endParaRPr lang="en-NL" dirty="0"/>
          </a:p>
        </p:txBody>
      </p:sp>
      <p:sp>
        <p:nvSpPr>
          <p:cNvPr id="9" name="Slide Number Placeholder 5">
            <a:extLst>
              <a:ext uri="{FF2B5EF4-FFF2-40B4-BE49-F238E27FC236}">
                <a16:creationId xmlns:a16="http://schemas.microsoft.com/office/drawing/2014/main" id="{9881A3B5-B8FC-4DDD-CDD9-2BF6800AA9D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34</a:t>
            </a:fld>
            <a:endParaRPr lang="en-GB"/>
          </a:p>
        </p:txBody>
      </p:sp>
      <p:sp>
        <p:nvSpPr>
          <p:cNvPr id="7" name="TextBox 6">
            <a:extLst>
              <a:ext uri="{FF2B5EF4-FFF2-40B4-BE49-F238E27FC236}">
                <a16:creationId xmlns:a16="http://schemas.microsoft.com/office/drawing/2014/main" id="{E8092B57-3FFA-D8D7-1B9E-9893B99F5EC2}"/>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6DF94599-20AE-5283-3387-728105664D13}"/>
              </a:ext>
            </a:extLst>
          </p:cNvPr>
          <p:cNvSpPr txBox="1"/>
          <p:nvPr/>
        </p:nvSpPr>
        <p:spPr>
          <a:xfrm>
            <a:off x="365688" y="1131352"/>
            <a:ext cx="11421604" cy="925963"/>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receive the following message: "Successfully submitted for AI processing - please note that this may take a few minutes, and the requested draft will be pushed to MDE when ready. You may continue working in Alma as usual while the process runs in the background."</a:t>
            </a:r>
          </a:p>
          <a:p>
            <a:endParaRPr lang="en-US" dirty="0" err="1"/>
          </a:p>
        </p:txBody>
      </p:sp>
      <p:pic>
        <p:nvPicPr>
          <p:cNvPr id="3" name="Picture 2">
            <a:extLst>
              <a:ext uri="{FF2B5EF4-FFF2-40B4-BE49-F238E27FC236}">
                <a16:creationId xmlns:a16="http://schemas.microsoft.com/office/drawing/2014/main" id="{0A070765-62CF-B200-CBA0-9D85FB1B4720}"/>
              </a:ext>
            </a:extLst>
          </p:cNvPr>
          <p:cNvPicPr>
            <a:picLocks noChangeAspect="1"/>
          </p:cNvPicPr>
          <p:nvPr/>
        </p:nvPicPr>
        <p:blipFill>
          <a:blip r:embed="rId2"/>
          <a:stretch>
            <a:fillRect/>
          </a:stretch>
        </p:blipFill>
        <p:spPr>
          <a:xfrm>
            <a:off x="4270452" y="2565418"/>
            <a:ext cx="3019743" cy="2881081"/>
          </a:xfrm>
          <a:prstGeom prst="rect">
            <a:avLst/>
          </a:prstGeom>
          <a:ln>
            <a:solidFill>
              <a:schemeClr val="tx1"/>
            </a:solidFill>
          </a:ln>
        </p:spPr>
      </p:pic>
    </p:spTree>
    <p:extLst>
      <p:ext uri="{BB962C8B-B14F-4D97-AF65-F5344CB8AC3E}">
        <p14:creationId xmlns:p14="http://schemas.microsoft.com/office/powerpoint/2010/main" val="2517312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A7A2F-2B2A-B149-1172-9F59F65C3C4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631B794-552B-9931-65D9-A35190387000}"/>
              </a:ext>
            </a:extLst>
          </p:cNvPr>
          <p:cNvPicPr>
            <a:picLocks noChangeAspect="1"/>
          </p:cNvPicPr>
          <p:nvPr/>
        </p:nvPicPr>
        <p:blipFill>
          <a:blip r:embed="rId2"/>
          <a:stretch>
            <a:fillRect/>
          </a:stretch>
        </p:blipFill>
        <p:spPr>
          <a:xfrm>
            <a:off x="3640301" y="2237549"/>
            <a:ext cx="5578080" cy="4149089"/>
          </a:xfrm>
          <a:prstGeom prst="rect">
            <a:avLst/>
          </a:prstGeom>
          <a:ln>
            <a:solidFill>
              <a:schemeClr val="tx1"/>
            </a:solidFill>
          </a:ln>
        </p:spPr>
      </p:pic>
      <p:sp>
        <p:nvSpPr>
          <p:cNvPr id="10" name="Title 9">
            <a:extLst>
              <a:ext uri="{FF2B5EF4-FFF2-40B4-BE49-F238E27FC236}">
                <a16:creationId xmlns:a16="http://schemas.microsoft.com/office/drawing/2014/main" id="{B2CAB7F4-35A1-F39D-864C-5D17E79B0AD2}"/>
              </a:ext>
            </a:extLst>
          </p:cNvPr>
          <p:cNvSpPr>
            <a:spLocks noGrp="1"/>
          </p:cNvSpPr>
          <p:nvPr>
            <p:ph type="title"/>
          </p:nvPr>
        </p:nvSpPr>
        <p:spPr/>
        <p:txBody>
          <a:bodyPr/>
          <a:lstStyle/>
          <a:p>
            <a:r>
              <a:rPr lang="en-US" dirty="0"/>
              <a:t>Creating a new record - real live example two</a:t>
            </a:r>
            <a:endParaRPr lang="en-NL" dirty="0"/>
          </a:p>
        </p:txBody>
      </p:sp>
      <p:sp>
        <p:nvSpPr>
          <p:cNvPr id="9" name="Slide Number Placeholder 5">
            <a:extLst>
              <a:ext uri="{FF2B5EF4-FFF2-40B4-BE49-F238E27FC236}">
                <a16:creationId xmlns:a16="http://schemas.microsoft.com/office/drawing/2014/main" id="{68147B98-3E12-FF34-AE8A-AEB0ACB70A9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35</a:t>
            </a:fld>
            <a:endParaRPr lang="en-GB"/>
          </a:p>
        </p:txBody>
      </p:sp>
      <p:sp>
        <p:nvSpPr>
          <p:cNvPr id="7" name="TextBox 6">
            <a:extLst>
              <a:ext uri="{FF2B5EF4-FFF2-40B4-BE49-F238E27FC236}">
                <a16:creationId xmlns:a16="http://schemas.microsoft.com/office/drawing/2014/main" id="{30A2401B-9473-C92B-05B7-BE5BBEE4BBDB}"/>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A47C666E-5938-E820-8781-437F6BEBF63A}"/>
              </a:ext>
            </a:extLst>
          </p:cNvPr>
          <p:cNvSpPr txBox="1"/>
          <p:nvPr/>
        </p:nvSpPr>
        <p:spPr>
          <a:xfrm>
            <a:off x="365688" y="1131352"/>
            <a:ext cx="11421604" cy="1289740"/>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Shortly thereafter we receive the following Real-Time Notification: " AI assistant processing for "The Complete Tales and Poems of Edgar Allan Poe" completed.  </a:t>
            </a:r>
            <a:r>
              <a:rPr lang="en-US" dirty="0">
                <a:effectLst/>
              </a:rPr>
              <a:t>AI assistant draft for The Complete Tales and Poems of Edgar Allan Poe, </a:t>
            </a:r>
            <a:r>
              <a:rPr lang="en-US" dirty="0"/>
              <a:t>99620462400121</a:t>
            </a:r>
            <a:r>
              <a:rPr lang="en-US" dirty="0">
                <a:effectLst/>
              </a:rPr>
              <a:t> is ready for editing in the Metadata Editor.  Go to MDE.</a:t>
            </a:r>
            <a:r>
              <a:rPr lang="en-US" dirty="0"/>
              <a:t>"</a:t>
            </a:r>
          </a:p>
          <a:p>
            <a:endParaRPr lang="en-US" dirty="0" err="1"/>
          </a:p>
        </p:txBody>
      </p:sp>
      <p:sp>
        <p:nvSpPr>
          <p:cNvPr id="5" name="Rectangle 4">
            <a:extLst>
              <a:ext uri="{FF2B5EF4-FFF2-40B4-BE49-F238E27FC236}">
                <a16:creationId xmlns:a16="http://schemas.microsoft.com/office/drawing/2014/main" id="{49C97D3D-181C-B82F-20C1-6774F7F768E4}"/>
              </a:ext>
            </a:extLst>
          </p:cNvPr>
          <p:cNvSpPr/>
          <p:nvPr/>
        </p:nvSpPr>
        <p:spPr>
          <a:xfrm>
            <a:off x="7655870" y="2312925"/>
            <a:ext cx="457200" cy="61390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EA74267F-B142-84F0-8BC5-5B03DE55F193}"/>
              </a:ext>
            </a:extLst>
          </p:cNvPr>
          <p:cNvSpPr/>
          <p:nvPr/>
        </p:nvSpPr>
        <p:spPr>
          <a:xfrm>
            <a:off x="3695055" y="4005150"/>
            <a:ext cx="5523326" cy="238148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76916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5F7A3-0358-E690-D1F4-9742D648D10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CB0722F-4F90-46C5-1AC1-45CCE0DD219E}"/>
              </a:ext>
            </a:extLst>
          </p:cNvPr>
          <p:cNvPicPr>
            <a:picLocks noChangeAspect="1"/>
          </p:cNvPicPr>
          <p:nvPr/>
        </p:nvPicPr>
        <p:blipFill>
          <a:blip r:embed="rId2"/>
          <a:stretch>
            <a:fillRect/>
          </a:stretch>
        </p:blipFill>
        <p:spPr>
          <a:xfrm>
            <a:off x="3638550" y="2462212"/>
            <a:ext cx="4914900" cy="1933575"/>
          </a:xfrm>
          <a:prstGeom prst="rect">
            <a:avLst/>
          </a:prstGeom>
        </p:spPr>
      </p:pic>
      <p:sp>
        <p:nvSpPr>
          <p:cNvPr id="10" name="Title 9">
            <a:extLst>
              <a:ext uri="{FF2B5EF4-FFF2-40B4-BE49-F238E27FC236}">
                <a16:creationId xmlns:a16="http://schemas.microsoft.com/office/drawing/2014/main" id="{A4ABE4BE-51B4-AC6F-BDC6-24DBAF05A7BE}"/>
              </a:ext>
            </a:extLst>
          </p:cNvPr>
          <p:cNvSpPr>
            <a:spLocks noGrp="1"/>
          </p:cNvSpPr>
          <p:nvPr>
            <p:ph type="title"/>
          </p:nvPr>
        </p:nvSpPr>
        <p:spPr/>
        <p:txBody>
          <a:bodyPr/>
          <a:lstStyle/>
          <a:p>
            <a:r>
              <a:rPr lang="en-US" dirty="0"/>
              <a:t>Creating a new record - real live example two</a:t>
            </a:r>
            <a:endParaRPr lang="en-NL" dirty="0"/>
          </a:p>
        </p:txBody>
      </p:sp>
      <p:sp>
        <p:nvSpPr>
          <p:cNvPr id="9" name="Slide Number Placeholder 5">
            <a:extLst>
              <a:ext uri="{FF2B5EF4-FFF2-40B4-BE49-F238E27FC236}">
                <a16:creationId xmlns:a16="http://schemas.microsoft.com/office/drawing/2014/main" id="{F33DA3DF-B124-8980-56B2-74D9892F4FA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36</a:t>
            </a:fld>
            <a:endParaRPr lang="en-GB"/>
          </a:p>
        </p:txBody>
      </p:sp>
      <p:sp>
        <p:nvSpPr>
          <p:cNvPr id="7" name="TextBox 6">
            <a:extLst>
              <a:ext uri="{FF2B5EF4-FFF2-40B4-BE49-F238E27FC236}">
                <a16:creationId xmlns:a16="http://schemas.microsoft.com/office/drawing/2014/main" id="{BA7B64CF-5B69-4184-9EE0-877E592CD3F6}"/>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64ADB8EE-D15E-C0AE-BE9F-7916FDCEFDE3}"/>
              </a:ext>
            </a:extLst>
          </p:cNvPr>
          <p:cNvSpPr txBox="1"/>
          <p:nvPr/>
        </p:nvSpPr>
        <p:spPr>
          <a:xfrm>
            <a:off x="365688" y="1131351"/>
            <a:ext cx="11421604" cy="944137"/>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new record appears in the navigation pane of the Metadata Editor with an "AI Generated" badge.</a:t>
            </a:r>
          </a:p>
          <a:p>
            <a:r>
              <a:rPr lang="en-US" dirty="0"/>
              <a:t>Note that this is only a draft and has not yet been saved. </a:t>
            </a:r>
          </a:p>
        </p:txBody>
      </p:sp>
      <p:sp>
        <p:nvSpPr>
          <p:cNvPr id="5" name="Rectangle 4">
            <a:extLst>
              <a:ext uri="{FF2B5EF4-FFF2-40B4-BE49-F238E27FC236}">
                <a16:creationId xmlns:a16="http://schemas.microsoft.com/office/drawing/2014/main" id="{23FDA273-E71A-1515-3434-77D1DA5EB360}"/>
              </a:ext>
            </a:extLst>
          </p:cNvPr>
          <p:cNvSpPr/>
          <p:nvPr/>
        </p:nvSpPr>
        <p:spPr>
          <a:xfrm>
            <a:off x="3655091" y="3728928"/>
            <a:ext cx="4838699" cy="65433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TextBox 5">
            <a:extLst>
              <a:ext uri="{FF2B5EF4-FFF2-40B4-BE49-F238E27FC236}">
                <a16:creationId xmlns:a16="http://schemas.microsoft.com/office/drawing/2014/main" id="{0BB32A6E-7CC1-7E66-29AD-55A100B17DF5}"/>
              </a:ext>
            </a:extLst>
          </p:cNvPr>
          <p:cNvSpPr txBox="1"/>
          <p:nvPr/>
        </p:nvSpPr>
        <p:spPr>
          <a:xfrm>
            <a:off x="664204" y="3429000"/>
            <a:ext cx="2039037" cy="1086339"/>
          </a:xfrm>
          <a:prstGeom prst="rect">
            <a:avLst/>
          </a:prstGeom>
          <a:solidFill>
            <a:srgbClr val="FFFF00"/>
          </a:solidFill>
          <a:ln>
            <a:solidFill>
              <a:schemeClr val="tx1"/>
            </a:solidFill>
          </a:ln>
        </p:spPr>
        <p:txBody>
          <a:bodyPr wrap="square" rtlCol="0">
            <a:noAutofit/>
          </a:bodyPr>
          <a:lstStyle/>
          <a:p>
            <a:pPr algn="l"/>
            <a:r>
              <a:rPr lang="en-US" sz="1400" dirty="0"/>
              <a:t>The record has not been saved.  It is "New" and can be edited and then saved</a:t>
            </a:r>
          </a:p>
        </p:txBody>
      </p:sp>
      <p:cxnSp>
        <p:nvCxnSpPr>
          <p:cNvPr id="11" name="Straight Arrow Connector 10">
            <a:extLst>
              <a:ext uri="{FF2B5EF4-FFF2-40B4-BE49-F238E27FC236}">
                <a16:creationId xmlns:a16="http://schemas.microsoft.com/office/drawing/2014/main" id="{DE6E0853-1CDB-24A2-2B24-164C859BEC34}"/>
              </a:ext>
            </a:extLst>
          </p:cNvPr>
          <p:cNvCxnSpPr>
            <a:cxnSpLocks/>
            <a:stCxn id="6" idx="3"/>
          </p:cNvCxnSpPr>
          <p:nvPr/>
        </p:nvCxnSpPr>
        <p:spPr>
          <a:xfrm>
            <a:off x="2703241" y="3972170"/>
            <a:ext cx="85148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811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84EFD-9486-D29E-38DE-89F653FA4C5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E7C529B-3064-14EF-26B4-95121F2E2FD9}"/>
              </a:ext>
            </a:extLst>
          </p:cNvPr>
          <p:cNvPicPr>
            <a:picLocks noChangeAspect="1"/>
          </p:cNvPicPr>
          <p:nvPr/>
        </p:nvPicPr>
        <p:blipFill>
          <a:blip r:embed="rId3"/>
          <a:stretch>
            <a:fillRect/>
          </a:stretch>
        </p:blipFill>
        <p:spPr>
          <a:xfrm>
            <a:off x="3535386" y="1465476"/>
            <a:ext cx="8598984" cy="5127094"/>
          </a:xfrm>
          <a:prstGeom prst="rect">
            <a:avLst/>
          </a:prstGeom>
          <a:ln>
            <a:solidFill>
              <a:schemeClr val="tx1"/>
            </a:solidFill>
          </a:ln>
        </p:spPr>
      </p:pic>
      <p:sp>
        <p:nvSpPr>
          <p:cNvPr id="10" name="Title 9">
            <a:extLst>
              <a:ext uri="{FF2B5EF4-FFF2-40B4-BE49-F238E27FC236}">
                <a16:creationId xmlns:a16="http://schemas.microsoft.com/office/drawing/2014/main" id="{3F2CBB8B-5F50-8EF2-A10F-EE29E0772CEA}"/>
              </a:ext>
            </a:extLst>
          </p:cNvPr>
          <p:cNvSpPr>
            <a:spLocks noGrp="1"/>
          </p:cNvSpPr>
          <p:nvPr>
            <p:ph type="title"/>
          </p:nvPr>
        </p:nvSpPr>
        <p:spPr/>
        <p:txBody>
          <a:bodyPr/>
          <a:lstStyle/>
          <a:p>
            <a:r>
              <a:rPr lang="en-US" dirty="0"/>
              <a:t>Creating a new record - real live example two</a:t>
            </a:r>
            <a:endParaRPr lang="en-NL" dirty="0"/>
          </a:p>
        </p:txBody>
      </p:sp>
      <p:sp>
        <p:nvSpPr>
          <p:cNvPr id="9" name="Slide Number Placeholder 5">
            <a:extLst>
              <a:ext uri="{FF2B5EF4-FFF2-40B4-BE49-F238E27FC236}">
                <a16:creationId xmlns:a16="http://schemas.microsoft.com/office/drawing/2014/main" id="{C9B18947-0837-61D3-586A-97F008B16435}"/>
              </a:ext>
            </a:extLst>
          </p:cNvPr>
          <p:cNvSpPr>
            <a:spLocks noGrp="1"/>
          </p:cNvSpPr>
          <p:nvPr>
            <p:ph type="sldNum" sz="quarter" idx="4"/>
          </p:nvPr>
        </p:nvSpPr>
        <p:spPr>
          <a:xfrm>
            <a:off x="11600361" y="638122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37</a:t>
            </a:fld>
            <a:endParaRPr lang="en-GB"/>
          </a:p>
        </p:txBody>
      </p:sp>
      <p:sp>
        <p:nvSpPr>
          <p:cNvPr id="7" name="TextBox 6">
            <a:extLst>
              <a:ext uri="{FF2B5EF4-FFF2-40B4-BE49-F238E27FC236}">
                <a16:creationId xmlns:a16="http://schemas.microsoft.com/office/drawing/2014/main" id="{2E774F7E-75D3-A849-D627-3313971FC404}"/>
              </a:ext>
            </a:extLst>
          </p:cNvPr>
          <p:cNvSpPr txBox="1"/>
          <p:nvPr/>
        </p:nvSpPr>
        <p:spPr>
          <a:xfrm>
            <a:off x="365688" y="1131353"/>
            <a:ext cx="11450673" cy="532968"/>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55108425-F649-8176-FA7D-7069613512D8}"/>
              </a:ext>
            </a:extLst>
          </p:cNvPr>
          <p:cNvSpPr txBox="1"/>
          <p:nvPr/>
        </p:nvSpPr>
        <p:spPr>
          <a:xfrm>
            <a:off x="365688" y="1131352"/>
            <a:ext cx="11421604" cy="505840"/>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Here is the new record</a:t>
            </a:r>
          </a:p>
        </p:txBody>
      </p:sp>
      <p:sp>
        <p:nvSpPr>
          <p:cNvPr id="6" name="TextBox 5">
            <a:extLst>
              <a:ext uri="{FF2B5EF4-FFF2-40B4-BE49-F238E27FC236}">
                <a16:creationId xmlns:a16="http://schemas.microsoft.com/office/drawing/2014/main" id="{48CFB4EC-AC84-8568-9B48-9237B8E96560}"/>
              </a:ext>
            </a:extLst>
          </p:cNvPr>
          <p:cNvSpPr txBox="1"/>
          <p:nvPr/>
        </p:nvSpPr>
        <p:spPr>
          <a:xfrm>
            <a:off x="38800" y="1806360"/>
            <a:ext cx="3270143" cy="553095"/>
          </a:xfrm>
          <a:prstGeom prst="rect">
            <a:avLst/>
          </a:prstGeom>
          <a:solidFill>
            <a:srgbClr val="FFFF00"/>
          </a:solidFill>
          <a:ln>
            <a:solidFill>
              <a:schemeClr val="tx1"/>
            </a:solidFill>
          </a:ln>
        </p:spPr>
        <p:txBody>
          <a:bodyPr wrap="square" rtlCol="0">
            <a:noAutofit/>
          </a:bodyPr>
          <a:lstStyle/>
          <a:p>
            <a:pPr algn="l"/>
            <a:r>
              <a:rPr lang="en-US" sz="1400" dirty="0"/>
              <a:t>The ISBN and language code were automatically correctly added</a:t>
            </a:r>
          </a:p>
        </p:txBody>
      </p:sp>
      <p:cxnSp>
        <p:nvCxnSpPr>
          <p:cNvPr id="12" name="Straight Arrow Connector 11">
            <a:extLst>
              <a:ext uri="{FF2B5EF4-FFF2-40B4-BE49-F238E27FC236}">
                <a16:creationId xmlns:a16="http://schemas.microsoft.com/office/drawing/2014/main" id="{D88D5002-CBBB-1993-682B-D016177383E3}"/>
              </a:ext>
            </a:extLst>
          </p:cNvPr>
          <p:cNvCxnSpPr>
            <a:cxnSpLocks/>
          </p:cNvCxnSpPr>
          <p:nvPr/>
        </p:nvCxnSpPr>
        <p:spPr>
          <a:xfrm>
            <a:off x="3308943" y="2038304"/>
            <a:ext cx="452886" cy="2515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781913F-6199-9AF1-2E24-4CA0DA64D581}"/>
              </a:ext>
            </a:extLst>
          </p:cNvPr>
          <p:cNvSpPr txBox="1"/>
          <p:nvPr/>
        </p:nvSpPr>
        <p:spPr>
          <a:xfrm>
            <a:off x="46479" y="2694674"/>
            <a:ext cx="3270143" cy="496902"/>
          </a:xfrm>
          <a:prstGeom prst="rect">
            <a:avLst/>
          </a:prstGeom>
          <a:solidFill>
            <a:srgbClr val="FFFF00"/>
          </a:solidFill>
          <a:ln>
            <a:solidFill>
              <a:schemeClr val="tx1"/>
            </a:solidFill>
          </a:ln>
        </p:spPr>
        <p:txBody>
          <a:bodyPr wrap="square" rtlCol="0">
            <a:noAutofit/>
          </a:bodyPr>
          <a:lstStyle/>
          <a:p>
            <a:pPr algn="l"/>
            <a:r>
              <a:rPr lang="en-US" sz="1400" dirty="0"/>
              <a:t>The publication information was automatically correctly added</a:t>
            </a:r>
          </a:p>
        </p:txBody>
      </p:sp>
      <p:cxnSp>
        <p:nvCxnSpPr>
          <p:cNvPr id="27" name="Straight Arrow Connector 26">
            <a:extLst>
              <a:ext uri="{FF2B5EF4-FFF2-40B4-BE49-F238E27FC236}">
                <a16:creationId xmlns:a16="http://schemas.microsoft.com/office/drawing/2014/main" id="{B8254198-5BA0-3898-ADA7-B54244954DC7}"/>
              </a:ext>
            </a:extLst>
          </p:cNvPr>
          <p:cNvCxnSpPr>
            <a:cxnSpLocks/>
          </p:cNvCxnSpPr>
          <p:nvPr/>
        </p:nvCxnSpPr>
        <p:spPr>
          <a:xfrm>
            <a:off x="3267583" y="5188673"/>
            <a:ext cx="31319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BD38F73-A006-ABDF-CD9B-1CC31FCB4AED}"/>
              </a:ext>
            </a:extLst>
          </p:cNvPr>
          <p:cNvSpPr txBox="1"/>
          <p:nvPr/>
        </p:nvSpPr>
        <p:spPr>
          <a:xfrm>
            <a:off x="27649" y="4974002"/>
            <a:ext cx="3251023" cy="480916"/>
          </a:xfrm>
          <a:prstGeom prst="rect">
            <a:avLst/>
          </a:prstGeom>
          <a:solidFill>
            <a:srgbClr val="FFFF00"/>
          </a:solidFill>
          <a:ln>
            <a:solidFill>
              <a:schemeClr val="tx1"/>
            </a:solidFill>
          </a:ln>
        </p:spPr>
        <p:txBody>
          <a:bodyPr wrap="square" rtlCol="0">
            <a:noAutofit/>
          </a:bodyPr>
          <a:lstStyle/>
          <a:p>
            <a:pPr algn="l"/>
            <a:r>
              <a:rPr lang="en-US" sz="1400" dirty="0"/>
              <a:t>The Source of Description Note was automatically added</a:t>
            </a:r>
          </a:p>
        </p:txBody>
      </p:sp>
      <p:sp>
        <p:nvSpPr>
          <p:cNvPr id="32" name="TextBox 31">
            <a:extLst>
              <a:ext uri="{FF2B5EF4-FFF2-40B4-BE49-F238E27FC236}">
                <a16:creationId xmlns:a16="http://schemas.microsoft.com/office/drawing/2014/main" id="{9D2D669D-88BA-6463-6DF1-4AFA60C12710}"/>
              </a:ext>
            </a:extLst>
          </p:cNvPr>
          <p:cNvSpPr txBox="1"/>
          <p:nvPr/>
        </p:nvSpPr>
        <p:spPr>
          <a:xfrm>
            <a:off x="22302" y="5579363"/>
            <a:ext cx="3255856" cy="483784"/>
          </a:xfrm>
          <a:prstGeom prst="rect">
            <a:avLst/>
          </a:prstGeom>
          <a:solidFill>
            <a:srgbClr val="FFFF00"/>
          </a:solidFill>
          <a:ln>
            <a:solidFill>
              <a:schemeClr val="tx1"/>
            </a:solidFill>
          </a:ln>
        </p:spPr>
        <p:txBody>
          <a:bodyPr wrap="square" rtlCol="0">
            <a:noAutofit/>
          </a:bodyPr>
          <a:lstStyle/>
          <a:p>
            <a:pPr algn="l"/>
            <a:r>
              <a:rPr lang="en-US" sz="1400" dirty="0"/>
              <a:t>These LC subject headings were  automatically added</a:t>
            </a:r>
          </a:p>
        </p:txBody>
      </p:sp>
      <p:cxnSp>
        <p:nvCxnSpPr>
          <p:cNvPr id="52" name="Straight Arrow Connector 51">
            <a:extLst>
              <a:ext uri="{FF2B5EF4-FFF2-40B4-BE49-F238E27FC236}">
                <a16:creationId xmlns:a16="http://schemas.microsoft.com/office/drawing/2014/main" id="{99E444EC-2DA1-BC41-FCB3-8D9977F04A51}"/>
              </a:ext>
            </a:extLst>
          </p:cNvPr>
          <p:cNvCxnSpPr>
            <a:cxnSpLocks/>
            <a:stCxn id="24" idx="3"/>
          </p:cNvCxnSpPr>
          <p:nvPr/>
        </p:nvCxnSpPr>
        <p:spPr>
          <a:xfrm flipV="1">
            <a:off x="3316622" y="2896416"/>
            <a:ext cx="476165" cy="467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18E19F1-9038-340C-22DD-594A9A8FFE47}"/>
              </a:ext>
            </a:extLst>
          </p:cNvPr>
          <p:cNvSpPr txBox="1"/>
          <p:nvPr/>
        </p:nvSpPr>
        <p:spPr>
          <a:xfrm>
            <a:off x="7912548" y="5862070"/>
            <a:ext cx="3406170" cy="752745"/>
          </a:xfrm>
          <a:prstGeom prst="rect">
            <a:avLst/>
          </a:prstGeom>
          <a:solidFill>
            <a:srgbClr val="FFFF00"/>
          </a:solidFill>
          <a:ln>
            <a:solidFill>
              <a:schemeClr val="tx1"/>
            </a:solidFill>
          </a:ln>
        </p:spPr>
        <p:txBody>
          <a:bodyPr wrap="square" rtlCol="0">
            <a:noAutofit/>
          </a:bodyPr>
          <a:lstStyle/>
          <a:p>
            <a:pPr algn="l"/>
            <a:r>
              <a:rPr lang="en-US" sz="1400" dirty="0"/>
              <a:t>The Index Term Genre / Form heading for Library of Congress Genre/Form Terms (</a:t>
            </a:r>
            <a:r>
              <a:rPr lang="en-US" sz="1400" dirty="0" err="1"/>
              <a:t>lcgft</a:t>
            </a:r>
            <a:r>
              <a:rPr lang="en-US" sz="1400" dirty="0"/>
              <a:t>) was automatically added</a:t>
            </a:r>
          </a:p>
        </p:txBody>
      </p:sp>
      <p:cxnSp>
        <p:nvCxnSpPr>
          <p:cNvPr id="36" name="Straight Arrow Connector 35">
            <a:extLst>
              <a:ext uri="{FF2B5EF4-FFF2-40B4-BE49-F238E27FC236}">
                <a16:creationId xmlns:a16="http://schemas.microsoft.com/office/drawing/2014/main" id="{40FA1121-8CD6-348E-AA14-A86C84EDFA2F}"/>
              </a:ext>
            </a:extLst>
          </p:cNvPr>
          <p:cNvCxnSpPr>
            <a:cxnSpLocks/>
          </p:cNvCxnSpPr>
          <p:nvPr/>
        </p:nvCxnSpPr>
        <p:spPr>
          <a:xfrm>
            <a:off x="3267302" y="5769342"/>
            <a:ext cx="27432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EBA0EB2-110D-0E18-DB4B-D646DAA940FD}"/>
              </a:ext>
            </a:extLst>
          </p:cNvPr>
          <p:cNvSpPr txBox="1"/>
          <p:nvPr/>
        </p:nvSpPr>
        <p:spPr>
          <a:xfrm>
            <a:off x="24467" y="3753559"/>
            <a:ext cx="3276569" cy="522487"/>
          </a:xfrm>
          <a:prstGeom prst="rect">
            <a:avLst/>
          </a:prstGeom>
          <a:solidFill>
            <a:srgbClr val="FFFF00"/>
          </a:solidFill>
          <a:ln>
            <a:solidFill>
              <a:schemeClr val="tx1"/>
            </a:solidFill>
          </a:ln>
        </p:spPr>
        <p:txBody>
          <a:bodyPr wrap="square" rtlCol="0">
            <a:noAutofit/>
          </a:bodyPr>
          <a:lstStyle/>
          <a:p>
            <a:pPr algn="l"/>
            <a:r>
              <a:rPr lang="en-US" sz="1400" dirty="0"/>
              <a:t>The formatted contents note was automatically correctly added</a:t>
            </a:r>
          </a:p>
        </p:txBody>
      </p:sp>
      <p:cxnSp>
        <p:nvCxnSpPr>
          <p:cNvPr id="34" name="Straight Arrow Connector 33">
            <a:extLst>
              <a:ext uri="{FF2B5EF4-FFF2-40B4-BE49-F238E27FC236}">
                <a16:creationId xmlns:a16="http://schemas.microsoft.com/office/drawing/2014/main" id="{FC13D750-CAC0-B6E5-03EF-E475FC97D806}"/>
              </a:ext>
            </a:extLst>
          </p:cNvPr>
          <p:cNvCxnSpPr>
            <a:cxnSpLocks/>
            <a:stCxn id="23" idx="3"/>
          </p:cNvCxnSpPr>
          <p:nvPr/>
        </p:nvCxnSpPr>
        <p:spPr>
          <a:xfrm>
            <a:off x="3301036" y="4014803"/>
            <a:ext cx="469449" cy="3870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41A6E03-7E6D-FADF-E133-2E12F85A773E}"/>
              </a:ext>
            </a:extLst>
          </p:cNvPr>
          <p:cNvCxnSpPr>
            <a:cxnSpLocks/>
          </p:cNvCxnSpPr>
          <p:nvPr/>
        </p:nvCxnSpPr>
        <p:spPr>
          <a:xfrm>
            <a:off x="3308943" y="2038304"/>
            <a:ext cx="452886" cy="60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B6B8657-0E6C-177C-A9B7-C7A36ED6CD63}"/>
              </a:ext>
            </a:extLst>
          </p:cNvPr>
          <p:cNvCxnSpPr>
            <a:cxnSpLocks/>
          </p:cNvCxnSpPr>
          <p:nvPr/>
        </p:nvCxnSpPr>
        <p:spPr>
          <a:xfrm flipH="1">
            <a:off x="5720577" y="6453494"/>
            <a:ext cx="219197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86C4961-243D-F591-66BF-F7ADF2BEB58E}"/>
              </a:ext>
            </a:extLst>
          </p:cNvPr>
          <p:cNvCxnSpPr>
            <a:cxnSpLocks/>
          </p:cNvCxnSpPr>
          <p:nvPr/>
        </p:nvCxnSpPr>
        <p:spPr>
          <a:xfrm>
            <a:off x="3289823" y="4610402"/>
            <a:ext cx="290952" cy="97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3173EBB-3AEC-9DD7-AF95-69B0DF4C6617}"/>
              </a:ext>
            </a:extLst>
          </p:cNvPr>
          <p:cNvSpPr txBox="1"/>
          <p:nvPr/>
        </p:nvSpPr>
        <p:spPr>
          <a:xfrm>
            <a:off x="9615633" y="1997619"/>
            <a:ext cx="2207220" cy="553095"/>
          </a:xfrm>
          <a:prstGeom prst="rect">
            <a:avLst/>
          </a:prstGeom>
          <a:solidFill>
            <a:srgbClr val="FFFF00"/>
          </a:solidFill>
          <a:ln>
            <a:solidFill>
              <a:schemeClr val="tx1"/>
            </a:solidFill>
          </a:ln>
        </p:spPr>
        <p:txBody>
          <a:bodyPr wrap="square" rtlCol="0">
            <a:noAutofit/>
          </a:bodyPr>
          <a:lstStyle/>
          <a:p>
            <a:pPr algn="l"/>
            <a:r>
              <a:rPr lang="en-US" sz="1400" dirty="0"/>
              <a:t>The record includes an “AI Generated” badge.</a:t>
            </a:r>
          </a:p>
        </p:txBody>
      </p:sp>
      <p:cxnSp>
        <p:nvCxnSpPr>
          <p:cNvPr id="64" name="Straight Arrow Connector 63">
            <a:extLst>
              <a:ext uri="{FF2B5EF4-FFF2-40B4-BE49-F238E27FC236}">
                <a16:creationId xmlns:a16="http://schemas.microsoft.com/office/drawing/2014/main" id="{6AB6073E-4D8F-5841-4817-070C6FAB069A}"/>
              </a:ext>
            </a:extLst>
          </p:cNvPr>
          <p:cNvCxnSpPr>
            <a:cxnSpLocks/>
          </p:cNvCxnSpPr>
          <p:nvPr/>
        </p:nvCxnSpPr>
        <p:spPr>
          <a:xfrm flipH="1" flipV="1">
            <a:off x="5484770" y="1999992"/>
            <a:ext cx="258109" cy="2775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58BF7AB-8F73-0FE9-C612-58FF16387B78}"/>
              </a:ext>
            </a:extLst>
          </p:cNvPr>
          <p:cNvCxnSpPr>
            <a:cxnSpLocks/>
            <a:stCxn id="63" idx="1"/>
          </p:cNvCxnSpPr>
          <p:nvPr/>
        </p:nvCxnSpPr>
        <p:spPr>
          <a:xfrm flipH="1">
            <a:off x="5720577" y="2274167"/>
            <a:ext cx="3895056"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0248D50-5885-BE37-8BD0-2A2836831DD6}"/>
              </a:ext>
            </a:extLst>
          </p:cNvPr>
          <p:cNvSpPr txBox="1"/>
          <p:nvPr/>
        </p:nvSpPr>
        <p:spPr>
          <a:xfrm>
            <a:off x="19680" y="4361951"/>
            <a:ext cx="3270143" cy="496902"/>
          </a:xfrm>
          <a:prstGeom prst="rect">
            <a:avLst/>
          </a:prstGeom>
          <a:solidFill>
            <a:srgbClr val="FFFF00"/>
          </a:solidFill>
          <a:ln>
            <a:solidFill>
              <a:schemeClr val="tx1"/>
            </a:solidFill>
          </a:ln>
        </p:spPr>
        <p:txBody>
          <a:bodyPr wrap="square" rtlCol="0">
            <a:noAutofit/>
          </a:bodyPr>
          <a:lstStyle/>
          <a:p>
            <a:pPr algn="l"/>
            <a:r>
              <a:rPr lang="en-US" sz="1400" dirty="0"/>
              <a:t>The Summary, etc. was automatically correctly added</a:t>
            </a:r>
          </a:p>
        </p:txBody>
      </p:sp>
      <p:sp>
        <p:nvSpPr>
          <p:cNvPr id="92" name="Rectangle 91">
            <a:extLst>
              <a:ext uri="{FF2B5EF4-FFF2-40B4-BE49-F238E27FC236}">
                <a16:creationId xmlns:a16="http://schemas.microsoft.com/office/drawing/2014/main" id="{713F9486-6B1E-6EEB-2CCE-4398B1368087}"/>
              </a:ext>
            </a:extLst>
          </p:cNvPr>
          <p:cNvSpPr/>
          <p:nvPr/>
        </p:nvSpPr>
        <p:spPr>
          <a:xfrm>
            <a:off x="3569353" y="5269836"/>
            <a:ext cx="801925" cy="106678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4138046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C857C-92EF-FA12-A9D1-DB30CB010C2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4A6AE5C-ABB2-6F4F-BA1F-EC5DD75566D1}"/>
              </a:ext>
            </a:extLst>
          </p:cNvPr>
          <p:cNvPicPr>
            <a:picLocks noChangeAspect="1"/>
          </p:cNvPicPr>
          <p:nvPr/>
        </p:nvPicPr>
        <p:blipFill>
          <a:blip r:embed="rId2"/>
          <a:stretch>
            <a:fillRect/>
          </a:stretch>
        </p:blipFill>
        <p:spPr>
          <a:xfrm>
            <a:off x="940463" y="2232563"/>
            <a:ext cx="10630829" cy="4331690"/>
          </a:xfrm>
          <a:prstGeom prst="rect">
            <a:avLst/>
          </a:prstGeom>
          <a:ln>
            <a:solidFill>
              <a:schemeClr val="tx1"/>
            </a:solidFill>
          </a:ln>
        </p:spPr>
      </p:pic>
      <p:sp>
        <p:nvSpPr>
          <p:cNvPr id="10" name="Title 9">
            <a:extLst>
              <a:ext uri="{FF2B5EF4-FFF2-40B4-BE49-F238E27FC236}">
                <a16:creationId xmlns:a16="http://schemas.microsoft.com/office/drawing/2014/main" id="{0BD6C82C-B043-D6A3-92F7-54C538C3397C}"/>
              </a:ext>
            </a:extLst>
          </p:cNvPr>
          <p:cNvSpPr>
            <a:spLocks noGrp="1"/>
          </p:cNvSpPr>
          <p:nvPr>
            <p:ph type="title"/>
          </p:nvPr>
        </p:nvSpPr>
        <p:spPr/>
        <p:txBody>
          <a:bodyPr/>
          <a:lstStyle/>
          <a:p>
            <a:r>
              <a:rPr lang="en-US" dirty="0"/>
              <a:t>Creating a new record - real live example two</a:t>
            </a:r>
            <a:endParaRPr lang="en-NL" dirty="0"/>
          </a:p>
        </p:txBody>
      </p:sp>
      <p:sp>
        <p:nvSpPr>
          <p:cNvPr id="9" name="Slide Number Placeholder 5">
            <a:extLst>
              <a:ext uri="{FF2B5EF4-FFF2-40B4-BE49-F238E27FC236}">
                <a16:creationId xmlns:a16="http://schemas.microsoft.com/office/drawing/2014/main" id="{848A30FE-63FD-1547-9FD4-670E8EB0BD5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38</a:t>
            </a:fld>
            <a:endParaRPr lang="en-GB"/>
          </a:p>
        </p:txBody>
      </p:sp>
      <p:sp>
        <p:nvSpPr>
          <p:cNvPr id="7" name="TextBox 6">
            <a:extLst>
              <a:ext uri="{FF2B5EF4-FFF2-40B4-BE49-F238E27FC236}">
                <a16:creationId xmlns:a16="http://schemas.microsoft.com/office/drawing/2014/main" id="{A1DF2283-6914-0D4B-9268-395361CF2B22}"/>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324FCDA8-D77D-6911-25AD-4AF11F75BF73}"/>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Now we can edit as desired and save.   The new saved record is below (partial screenshot). </a:t>
            </a:r>
          </a:p>
          <a:p>
            <a:r>
              <a:rPr lang="en-US" dirty="0"/>
              <a:t>Note that after saving the record the headings automatically got linked, for example,  to LCNAMES, LCSH and </a:t>
            </a:r>
            <a:r>
              <a:rPr lang="en-US" sz="1800" dirty="0"/>
              <a:t>Library of Congress Genre/Form Terms (</a:t>
            </a:r>
            <a:r>
              <a:rPr lang="en-US" sz="1800" dirty="0" err="1"/>
              <a:t>lcgft</a:t>
            </a:r>
            <a:r>
              <a:rPr lang="en-US" sz="1800" dirty="0"/>
              <a:t>)  </a:t>
            </a:r>
            <a:r>
              <a:rPr lang="en-US" dirty="0"/>
              <a:t>vocabularies.</a:t>
            </a:r>
          </a:p>
        </p:txBody>
      </p:sp>
      <p:sp>
        <p:nvSpPr>
          <p:cNvPr id="4" name="Rectangle 3">
            <a:extLst>
              <a:ext uri="{FF2B5EF4-FFF2-40B4-BE49-F238E27FC236}">
                <a16:creationId xmlns:a16="http://schemas.microsoft.com/office/drawing/2014/main" id="{92D35A20-EED9-DF77-4B9E-DBDC58162494}"/>
              </a:ext>
            </a:extLst>
          </p:cNvPr>
          <p:cNvSpPr/>
          <p:nvPr/>
        </p:nvSpPr>
        <p:spPr>
          <a:xfrm flipH="1">
            <a:off x="951610" y="5275691"/>
            <a:ext cx="703931" cy="128856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6" name="Rectangle 15">
            <a:extLst>
              <a:ext uri="{FF2B5EF4-FFF2-40B4-BE49-F238E27FC236}">
                <a16:creationId xmlns:a16="http://schemas.microsoft.com/office/drawing/2014/main" id="{914BD8B5-7D0A-E31C-1D0A-D89B7362FD29}"/>
              </a:ext>
            </a:extLst>
          </p:cNvPr>
          <p:cNvSpPr/>
          <p:nvPr/>
        </p:nvSpPr>
        <p:spPr>
          <a:xfrm flipH="1">
            <a:off x="951609" y="2221411"/>
            <a:ext cx="703931" cy="27646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357073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D8277-AB19-AA61-8172-8ECEFD5EAB6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BCF134A-3D2B-31E3-4AA7-B3625934A5A0}"/>
              </a:ext>
            </a:extLst>
          </p:cNvPr>
          <p:cNvPicPr>
            <a:picLocks noChangeAspect="1"/>
          </p:cNvPicPr>
          <p:nvPr/>
        </p:nvPicPr>
        <p:blipFill>
          <a:blip r:embed="rId2"/>
          <a:stretch>
            <a:fillRect/>
          </a:stretch>
        </p:blipFill>
        <p:spPr>
          <a:xfrm>
            <a:off x="0" y="2233377"/>
            <a:ext cx="12192000" cy="2748082"/>
          </a:xfrm>
          <a:prstGeom prst="rect">
            <a:avLst/>
          </a:prstGeom>
          <a:ln>
            <a:solidFill>
              <a:schemeClr val="tx1"/>
            </a:solidFill>
          </a:ln>
        </p:spPr>
      </p:pic>
      <p:sp>
        <p:nvSpPr>
          <p:cNvPr id="10" name="Title 9">
            <a:extLst>
              <a:ext uri="{FF2B5EF4-FFF2-40B4-BE49-F238E27FC236}">
                <a16:creationId xmlns:a16="http://schemas.microsoft.com/office/drawing/2014/main" id="{9500FB71-5B24-D322-73C3-BE4090FE09F6}"/>
              </a:ext>
            </a:extLst>
          </p:cNvPr>
          <p:cNvSpPr>
            <a:spLocks noGrp="1"/>
          </p:cNvSpPr>
          <p:nvPr>
            <p:ph type="title"/>
          </p:nvPr>
        </p:nvSpPr>
        <p:spPr/>
        <p:txBody>
          <a:bodyPr/>
          <a:lstStyle/>
          <a:p>
            <a:r>
              <a:rPr lang="en-US" dirty="0"/>
              <a:t>Creating a new record - real live example two</a:t>
            </a:r>
            <a:endParaRPr lang="en-NL" dirty="0"/>
          </a:p>
        </p:txBody>
      </p:sp>
      <p:sp>
        <p:nvSpPr>
          <p:cNvPr id="9" name="Slide Number Placeholder 5">
            <a:extLst>
              <a:ext uri="{FF2B5EF4-FFF2-40B4-BE49-F238E27FC236}">
                <a16:creationId xmlns:a16="http://schemas.microsoft.com/office/drawing/2014/main" id="{5EB6017A-4841-FCA8-25E3-59D4805BFE5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39</a:t>
            </a:fld>
            <a:endParaRPr lang="en-GB"/>
          </a:p>
        </p:txBody>
      </p:sp>
      <p:sp>
        <p:nvSpPr>
          <p:cNvPr id="7" name="TextBox 6">
            <a:extLst>
              <a:ext uri="{FF2B5EF4-FFF2-40B4-BE49-F238E27FC236}">
                <a16:creationId xmlns:a16="http://schemas.microsoft.com/office/drawing/2014/main" id="{E941A4AA-2CAB-9EDF-8E90-4EF374484164}"/>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88AE5C4E-0D16-724B-DEC2-E028534A89D0}"/>
              </a:ext>
            </a:extLst>
          </p:cNvPr>
          <p:cNvSpPr txBox="1"/>
          <p:nvPr/>
        </p:nvSpPr>
        <p:spPr>
          <a:xfrm>
            <a:off x="365688" y="1131352"/>
            <a:ext cx="11421604" cy="97622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Note also that when doing “View related Data &gt; View Versions” there is a statement in the versions if the record was created via the AI metadata Assistant.  We have edited the record and saved, and now see this in the “View Versions”</a:t>
            </a:r>
          </a:p>
        </p:txBody>
      </p:sp>
      <p:sp>
        <p:nvSpPr>
          <p:cNvPr id="4" name="Rectangle 3">
            <a:extLst>
              <a:ext uri="{FF2B5EF4-FFF2-40B4-BE49-F238E27FC236}">
                <a16:creationId xmlns:a16="http://schemas.microsoft.com/office/drawing/2014/main" id="{85BE1AB0-2006-97A1-0993-84EA381EA17B}"/>
              </a:ext>
            </a:extLst>
          </p:cNvPr>
          <p:cNvSpPr/>
          <p:nvPr/>
        </p:nvSpPr>
        <p:spPr>
          <a:xfrm>
            <a:off x="8898673" y="3405885"/>
            <a:ext cx="1137424" cy="25647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59962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This presentation will focus on using the </a:t>
            </a:r>
            <a:r>
              <a:rPr lang="it-IT" dirty="0"/>
              <a:t>AI Metadata Assistant in the Metadata Editor.</a:t>
            </a:r>
          </a:p>
          <a:p>
            <a:r>
              <a:rPr lang="en-US" dirty="0"/>
              <a:t>We will show live, with real actual examples, how we can use the AI Metadata Assistant to </a:t>
            </a:r>
          </a:p>
          <a:p>
            <a:pPr marL="522900" lvl="1" indent="-342900">
              <a:buFont typeface="+mj-lt"/>
              <a:buAutoNum type="arabicPeriod"/>
            </a:pPr>
            <a:r>
              <a:rPr lang="en-US" sz="1800" dirty="0"/>
              <a:t>Create a new record - a real live example</a:t>
            </a:r>
          </a:p>
          <a:p>
            <a:pPr marL="522900" lvl="1" indent="-342900">
              <a:buFont typeface="+mj-lt"/>
              <a:buAutoNum type="arabicPeriod"/>
            </a:pPr>
            <a:r>
              <a:rPr lang="en-US" sz="1800" dirty="0"/>
              <a:t>Enrich an existing brief record</a:t>
            </a:r>
          </a:p>
          <a:p>
            <a:endParaRPr lang="en-US" dirty="0"/>
          </a:p>
          <a:p>
            <a:endParaRPr lang="en-US" dirty="0" err="1"/>
          </a:p>
        </p:txBody>
      </p:sp>
    </p:spTree>
    <p:extLst>
      <p:ext uri="{BB962C8B-B14F-4D97-AF65-F5344CB8AC3E}">
        <p14:creationId xmlns:p14="http://schemas.microsoft.com/office/powerpoint/2010/main" val="2361624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F875C-5993-CC9B-7B8A-E9BD1CFD6C4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0AC8BB2-32A0-0703-F5CA-0760AF79E4AC}"/>
              </a:ext>
            </a:extLst>
          </p:cNvPr>
          <p:cNvSpPr>
            <a:spLocks noGrp="1"/>
          </p:cNvSpPr>
          <p:nvPr>
            <p:ph type="body" sz="quarter" idx="16"/>
          </p:nvPr>
        </p:nvSpPr>
        <p:spPr>
          <a:xfrm>
            <a:off x="0" y="2500384"/>
            <a:ext cx="12192000" cy="1030130"/>
          </a:xfrm>
        </p:spPr>
        <p:txBody>
          <a:bodyPr/>
          <a:lstStyle/>
          <a:p>
            <a:r>
              <a:rPr lang="en-US" sz="3600" dirty="0"/>
              <a:t>Enriching a brief record using the AI Metadata Assistant</a:t>
            </a:r>
          </a:p>
        </p:txBody>
      </p:sp>
      <p:sp>
        <p:nvSpPr>
          <p:cNvPr id="3" name="Slide Number Placeholder 2">
            <a:extLst>
              <a:ext uri="{FF2B5EF4-FFF2-40B4-BE49-F238E27FC236}">
                <a16:creationId xmlns:a16="http://schemas.microsoft.com/office/drawing/2014/main" id="{E8F31B8A-ECD9-C48B-A28E-6D5658555B3B}"/>
              </a:ext>
            </a:extLst>
          </p:cNvPr>
          <p:cNvSpPr>
            <a:spLocks noGrp="1"/>
          </p:cNvSpPr>
          <p:nvPr>
            <p:ph type="sldNum" sz="quarter" idx="11"/>
          </p:nvPr>
        </p:nvSpPr>
        <p:spPr/>
        <p:txBody>
          <a:bodyPr/>
          <a:lstStyle/>
          <a:p>
            <a:fld id="{F59CD943-D024-467A-B36E-F11E1285ED75}" type="slidenum">
              <a:rPr lang="en-GB" smtClean="0"/>
              <a:pPr/>
              <a:t>40</a:t>
            </a:fld>
            <a:endParaRPr lang="en-GB" dirty="0"/>
          </a:p>
        </p:txBody>
      </p:sp>
    </p:spTree>
    <p:extLst>
      <p:ext uri="{BB962C8B-B14F-4D97-AF65-F5344CB8AC3E}">
        <p14:creationId xmlns:p14="http://schemas.microsoft.com/office/powerpoint/2010/main" val="217493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Enriching a brief record using the AI Metadata Assistant</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41</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To enrich an existing brief record using the AI Metadata Assistant from within the Metadata Editor</a:t>
            </a:r>
          </a:p>
          <a:p>
            <a:pPr marL="522900" lvl="1" indent="-342900">
              <a:buFont typeface="+mj-lt"/>
              <a:buAutoNum type="arabicPeriod"/>
            </a:pPr>
            <a:r>
              <a:rPr lang="en-US" sz="1800" dirty="0"/>
              <a:t>Open the record to be enriched in the Metadata Editor in edit mode.  </a:t>
            </a:r>
          </a:p>
          <a:p>
            <a:pPr marL="522900" lvl="1" indent="-342900">
              <a:buFont typeface="+mj-lt"/>
              <a:buAutoNum type="arabicPeriod"/>
            </a:pPr>
            <a:r>
              <a:rPr lang="en-US" sz="1800" dirty="0"/>
              <a:t>Select "Editing Actions &gt; Enhance with AI Assistant".</a:t>
            </a:r>
          </a:p>
          <a:p>
            <a:pPr marL="522900" lvl="1" indent="-342900">
              <a:buFont typeface="+mj-lt"/>
              <a:buAutoNum type="arabicPeriod"/>
            </a:pPr>
            <a:r>
              <a:rPr lang="en-US" sz="1800" dirty="0"/>
              <a:t>If desired attach images</a:t>
            </a:r>
          </a:p>
          <a:p>
            <a:pPr marL="522900" lvl="1" indent="-342900">
              <a:buFont typeface="+mj-lt"/>
              <a:buAutoNum type="arabicPeriod"/>
            </a:pPr>
            <a:r>
              <a:rPr lang="en-US" sz="1800" dirty="0"/>
              <a:t>Click "Enrich Record"</a:t>
            </a:r>
          </a:p>
        </p:txBody>
      </p:sp>
    </p:spTree>
    <p:extLst>
      <p:ext uri="{BB962C8B-B14F-4D97-AF65-F5344CB8AC3E}">
        <p14:creationId xmlns:p14="http://schemas.microsoft.com/office/powerpoint/2010/main" val="2494344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Enriching a brief record using the AI Metadata Assistant</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42</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52482"/>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"Enrich Record from AI Assistant" pop-up will open.</a:t>
            </a:r>
          </a:p>
        </p:txBody>
      </p:sp>
      <p:pic>
        <p:nvPicPr>
          <p:cNvPr id="5" name="Picture 4">
            <a:extLst>
              <a:ext uri="{FF2B5EF4-FFF2-40B4-BE49-F238E27FC236}">
                <a16:creationId xmlns:a16="http://schemas.microsoft.com/office/drawing/2014/main" id="{2D8DD02C-3566-DEB5-B29C-1202DF55E158}"/>
              </a:ext>
            </a:extLst>
          </p:cNvPr>
          <p:cNvPicPr>
            <a:picLocks noChangeAspect="1"/>
          </p:cNvPicPr>
          <p:nvPr/>
        </p:nvPicPr>
        <p:blipFill>
          <a:blip r:embed="rId2"/>
          <a:stretch>
            <a:fillRect/>
          </a:stretch>
        </p:blipFill>
        <p:spPr>
          <a:xfrm>
            <a:off x="2757274" y="1899192"/>
            <a:ext cx="6667500" cy="4143375"/>
          </a:xfrm>
          <a:prstGeom prst="rect">
            <a:avLst/>
          </a:prstGeom>
          <a:ln>
            <a:solidFill>
              <a:schemeClr val="tx1"/>
            </a:solidFill>
          </a:ln>
        </p:spPr>
      </p:pic>
    </p:spTree>
    <p:extLst>
      <p:ext uri="{BB962C8B-B14F-4D97-AF65-F5344CB8AC3E}">
        <p14:creationId xmlns:p14="http://schemas.microsoft.com/office/powerpoint/2010/main" val="2698771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Enriching a brief record using the AI Metadata Assistant</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43</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1767461"/>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We will be enriching the following record:  </a:t>
            </a:r>
            <a:r>
              <a:rPr lang="en-US" sz="2000" b="1" dirty="0"/>
              <a:t>Author</a:t>
            </a:r>
            <a:r>
              <a:rPr lang="en-US" sz="2000" dirty="0"/>
              <a:t>: Frankl, Victor.  </a:t>
            </a:r>
            <a:r>
              <a:rPr lang="en-US" sz="2000" b="1" dirty="0"/>
              <a:t>Title</a:t>
            </a:r>
            <a:r>
              <a:rPr lang="en-US" sz="2000" dirty="0"/>
              <a:t>: Man’s search for meaning.  </a:t>
            </a:r>
            <a:r>
              <a:rPr lang="en-US" sz="2000" b="1" dirty="0"/>
              <a:t>ISBN</a:t>
            </a:r>
            <a:r>
              <a:rPr lang="en-US" sz="2000" dirty="0"/>
              <a:t>: 9780807014271</a:t>
            </a:r>
          </a:p>
          <a:p>
            <a:r>
              <a:rPr lang="en-US" sz="2000" dirty="0"/>
              <a:t>The cataloger has it in hand.</a:t>
            </a:r>
          </a:p>
        </p:txBody>
      </p:sp>
      <p:pic>
        <p:nvPicPr>
          <p:cNvPr id="4" name="Picture 3" descr="A person holding a book&#10;&#10;Description automatically generated">
            <a:extLst>
              <a:ext uri="{FF2B5EF4-FFF2-40B4-BE49-F238E27FC236}">
                <a16:creationId xmlns:a16="http://schemas.microsoft.com/office/drawing/2014/main" id="{E874332D-4C80-C863-9D9B-C4D0E01CE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291" y="2453825"/>
            <a:ext cx="7173951" cy="4035347"/>
          </a:xfrm>
          <a:prstGeom prst="rect">
            <a:avLst/>
          </a:prstGeom>
          <a:ln>
            <a:solidFill>
              <a:schemeClr val="tx1"/>
            </a:solidFill>
          </a:ln>
        </p:spPr>
      </p:pic>
    </p:spTree>
    <p:extLst>
      <p:ext uri="{BB962C8B-B14F-4D97-AF65-F5344CB8AC3E}">
        <p14:creationId xmlns:p14="http://schemas.microsoft.com/office/powerpoint/2010/main" val="2502732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C6695-8E03-1D27-1EFF-87F77F156DC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F65B946-C905-859A-7A3E-A390DB1530E5}"/>
              </a:ext>
            </a:extLst>
          </p:cNvPr>
          <p:cNvSpPr>
            <a:spLocks noGrp="1"/>
          </p:cNvSpPr>
          <p:nvPr>
            <p:ph type="body" sz="quarter" idx="16"/>
          </p:nvPr>
        </p:nvSpPr>
        <p:spPr>
          <a:xfrm>
            <a:off x="0" y="2500384"/>
            <a:ext cx="12192000" cy="1030130"/>
          </a:xfrm>
        </p:spPr>
        <p:txBody>
          <a:bodyPr/>
          <a:lstStyle/>
          <a:p>
            <a:r>
              <a:rPr lang="en-US" sz="3600" dirty="0"/>
              <a:t>Enriching a brief record - a real live example</a:t>
            </a:r>
          </a:p>
        </p:txBody>
      </p:sp>
      <p:sp>
        <p:nvSpPr>
          <p:cNvPr id="3" name="Slide Number Placeholder 2">
            <a:extLst>
              <a:ext uri="{FF2B5EF4-FFF2-40B4-BE49-F238E27FC236}">
                <a16:creationId xmlns:a16="http://schemas.microsoft.com/office/drawing/2014/main" id="{922C31E7-21ED-C3AD-5E5B-2A98B231DCB7}"/>
              </a:ext>
            </a:extLst>
          </p:cNvPr>
          <p:cNvSpPr>
            <a:spLocks noGrp="1"/>
          </p:cNvSpPr>
          <p:nvPr>
            <p:ph type="sldNum" sz="quarter" idx="11"/>
          </p:nvPr>
        </p:nvSpPr>
        <p:spPr/>
        <p:txBody>
          <a:bodyPr/>
          <a:lstStyle/>
          <a:p>
            <a:fld id="{F59CD943-D024-467A-B36E-F11E1285ED75}" type="slidenum">
              <a:rPr lang="en-GB" smtClean="0"/>
              <a:pPr/>
              <a:t>44</a:t>
            </a:fld>
            <a:endParaRPr lang="en-GB" dirty="0"/>
          </a:p>
        </p:txBody>
      </p:sp>
    </p:spTree>
    <p:extLst>
      <p:ext uri="{BB962C8B-B14F-4D97-AF65-F5344CB8AC3E}">
        <p14:creationId xmlns:p14="http://schemas.microsoft.com/office/powerpoint/2010/main" val="3793389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CED2A1-349D-38EC-DFCD-57DA39BDF6E5}"/>
              </a:ext>
            </a:extLst>
          </p:cNvPr>
          <p:cNvPicPr>
            <a:picLocks noChangeAspect="1"/>
          </p:cNvPicPr>
          <p:nvPr/>
        </p:nvPicPr>
        <p:blipFill>
          <a:blip r:embed="rId2"/>
          <a:stretch>
            <a:fillRect/>
          </a:stretch>
        </p:blipFill>
        <p:spPr>
          <a:xfrm>
            <a:off x="2500312" y="3115627"/>
            <a:ext cx="7191375" cy="2409825"/>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Enriching a brief record - a real live example</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45</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1589546"/>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have the following brief record which we want to enrich using AI</a:t>
            </a:r>
          </a:p>
          <a:p>
            <a:r>
              <a:rPr lang="en-US" sz="1800" b="1" dirty="0"/>
              <a:t>Author</a:t>
            </a:r>
            <a:r>
              <a:rPr lang="en-US" sz="1800" dirty="0"/>
              <a:t>: Frankl, Victor.  </a:t>
            </a:r>
          </a:p>
          <a:p>
            <a:r>
              <a:rPr lang="en-US" sz="1800" b="1" dirty="0"/>
              <a:t>Title</a:t>
            </a:r>
            <a:r>
              <a:rPr lang="en-US" sz="1800" dirty="0"/>
              <a:t>: Man’s search for meaning.  </a:t>
            </a:r>
          </a:p>
          <a:p>
            <a:r>
              <a:rPr lang="en-US" sz="1800" b="1" dirty="0"/>
              <a:t>ISBN</a:t>
            </a:r>
            <a:r>
              <a:rPr lang="en-US" sz="1800" dirty="0"/>
              <a:t>: 9780807014271</a:t>
            </a:r>
            <a:endParaRPr lang="en-US" dirty="0"/>
          </a:p>
        </p:txBody>
      </p:sp>
      <p:sp>
        <p:nvSpPr>
          <p:cNvPr id="2" name="TextBox 1">
            <a:extLst>
              <a:ext uri="{FF2B5EF4-FFF2-40B4-BE49-F238E27FC236}">
                <a16:creationId xmlns:a16="http://schemas.microsoft.com/office/drawing/2014/main" id="{9D1F550D-64B0-2E41-3F1A-E8B93416C445}"/>
              </a:ext>
            </a:extLst>
          </p:cNvPr>
          <p:cNvSpPr txBox="1"/>
          <p:nvPr/>
        </p:nvSpPr>
        <p:spPr>
          <a:xfrm>
            <a:off x="7917367" y="3590693"/>
            <a:ext cx="2921619" cy="546410"/>
          </a:xfrm>
          <a:prstGeom prst="rect">
            <a:avLst/>
          </a:prstGeom>
          <a:solidFill>
            <a:srgbClr val="FFFF00"/>
          </a:solidFill>
          <a:ln>
            <a:solidFill>
              <a:schemeClr val="tx1"/>
            </a:solidFill>
          </a:ln>
        </p:spPr>
        <p:txBody>
          <a:bodyPr wrap="square" rtlCol="0">
            <a:noAutofit/>
          </a:bodyPr>
          <a:lstStyle/>
          <a:p>
            <a:pPr algn="l"/>
            <a:r>
              <a:rPr lang="en-US" sz="1400" dirty="0"/>
              <a:t>These are the only fields which we currently have in the record</a:t>
            </a:r>
          </a:p>
        </p:txBody>
      </p:sp>
    </p:spTree>
    <p:extLst>
      <p:ext uri="{BB962C8B-B14F-4D97-AF65-F5344CB8AC3E}">
        <p14:creationId xmlns:p14="http://schemas.microsoft.com/office/powerpoint/2010/main" val="4101289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1974A9-46B3-77DF-7978-4A9F2717C17A}"/>
              </a:ext>
            </a:extLst>
          </p:cNvPr>
          <p:cNvPicPr>
            <a:picLocks noChangeAspect="1"/>
          </p:cNvPicPr>
          <p:nvPr/>
        </p:nvPicPr>
        <p:blipFill>
          <a:blip r:embed="rId2"/>
          <a:stretch>
            <a:fillRect/>
          </a:stretch>
        </p:blipFill>
        <p:spPr>
          <a:xfrm>
            <a:off x="3705820" y="1638996"/>
            <a:ext cx="4770407" cy="4817307"/>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Enriching a brief record - a real live example</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46</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32963"/>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t>With the record open in edit mode we choose "Editing Actions &gt; Enhance with AI Assistant"</a:t>
            </a:r>
          </a:p>
          <a:p>
            <a:endParaRPr lang="en-US" dirty="0" err="1"/>
          </a:p>
        </p:txBody>
      </p:sp>
      <p:sp>
        <p:nvSpPr>
          <p:cNvPr id="4" name="Rectangle 3">
            <a:extLst>
              <a:ext uri="{FF2B5EF4-FFF2-40B4-BE49-F238E27FC236}">
                <a16:creationId xmlns:a16="http://schemas.microsoft.com/office/drawing/2014/main" id="{769CEF59-59BF-0D67-F378-685AA7FA024C}"/>
              </a:ext>
            </a:extLst>
          </p:cNvPr>
          <p:cNvSpPr/>
          <p:nvPr/>
        </p:nvSpPr>
        <p:spPr>
          <a:xfrm>
            <a:off x="5837106" y="1647885"/>
            <a:ext cx="1020894" cy="32338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Rectangle 4">
            <a:extLst>
              <a:ext uri="{FF2B5EF4-FFF2-40B4-BE49-F238E27FC236}">
                <a16:creationId xmlns:a16="http://schemas.microsoft.com/office/drawing/2014/main" id="{6583C001-7E10-1D4C-7878-1BD9DF3B02BD}"/>
              </a:ext>
            </a:extLst>
          </p:cNvPr>
          <p:cNvSpPr/>
          <p:nvPr/>
        </p:nvSpPr>
        <p:spPr>
          <a:xfrm>
            <a:off x="5837107" y="4318377"/>
            <a:ext cx="1523814" cy="32338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6776118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Enriching a brief record - a real live example</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47</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85936"/>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t>We get the following pop-up screen</a:t>
            </a:r>
          </a:p>
          <a:p>
            <a:endParaRPr lang="en-US" dirty="0" err="1"/>
          </a:p>
        </p:txBody>
      </p:sp>
      <p:pic>
        <p:nvPicPr>
          <p:cNvPr id="4" name="Picture 3">
            <a:extLst>
              <a:ext uri="{FF2B5EF4-FFF2-40B4-BE49-F238E27FC236}">
                <a16:creationId xmlns:a16="http://schemas.microsoft.com/office/drawing/2014/main" id="{EB57D999-D9E6-7CCB-2383-820248247E19}"/>
              </a:ext>
            </a:extLst>
          </p:cNvPr>
          <p:cNvPicPr>
            <a:picLocks noChangeAspect="1"/>
          </p:cNvPicPr>
          <p:nvPr/>
        </p:nvPicPr>
        <p:blipFill>
          <a:blip r:embed="rId2"/>
          <a:stretch>
            <a:fillRect/>
          </a:stretch>
        </p:blipFill>
        <p:spPr>
          <a:xfrm>
            <a:off x="3726180" y="1717288"/>
            <a:ext cx="5212080" cy="4206893"/>
          </a:xfrm>
          <a:prstGeom prst="rect">
            <a:avLst/>
          </a:prstGeom>
          <a:ln>
            <a:solidFill>
              <a:schemeClr val="tx1"/>
            </a:solidFill>
          </a:ln>
        </p:spPr>
      </p:pic>
    </p:spTree>
    <p:extLst>
      <p:ext uri="{BB962C8B-B14F-4D97-AF65-F5344CB8AC3E}">
        <p14:creationId xmlns:p14="http://schemas.microsoft.com/office/powerpoint/2010/main" val="325885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BB23C-F0A7-4DE8-6980-88212E4439A5}"/>
              </a:ext>
            </a:extLst>
          </p:cNvPr>
          <p:cNvPicPr>
            <a:picLocks noChangeAspect="1"/>
          </p:cNvPicPr>
          <p:nvPr/>
        </p:nvPicPr>
        <p:blipFill>
          <a:blip r:embed="rId2"/>
          <a:stretch>
            <a:fillRect/>
          </a:stretch>
        </p:blipFill>
        <p:spPr>
          <a:xfrm>
            <a:off x="3379971" y="1727064"/>
            <a:ext cx="5604881" cy="4804184"/>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Enriching a brief record - a real live example</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48</a:t>
            </a:fld>
            <a:endParaRPr lang="en-GB"/>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85936"/>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t>We add the images and click "Enrich Record"</a:t>
            </a:r>
          </a:p>
          <a:p>
            <a:endParaRPr lang="en-US" dirty="0" err="1"/>
          </a:p>
        </p:txBody>
      </p:sp>
      <p:sp>
        <p:nvSpPr>
          <p:cNvPr id="5" name="Rectangle 4">
            <a:extLst>
              <a:ext uri="{FF2B5EF4-FFF2-40B4-BE49-F238E27FC236}">
                <a16:creationId xmlns:a16="http://schemas.microsoft.com/office/drawing/2014/main" id="{9C39068E-037B-B811-B24C-E2EABD5F630A}"/>
              </a:ext>
            </a:extLst>
          </p:cNvPr>
          <p:cNvSpPr/>
          <p:nvPr/>
        </p:nvSpPr>
        <p:spPr>
          <a:xfrm>
            <a:off x="3532845" y="4223169"/>
            <a:ext cx="4834288" cy="162942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A130A6B3-20F8-0D98-F05D-C533305C6221}"/>
              </a:ext>
            </a:extLst>
          </p:cNvPr>
          <p:cNvSpPr/>
          <p:nvPr/>
        </p:nvSpPr>
        <p:spPr>
          <a:xfrm>
            <a:off x="7633472" y="6062088"/>
            <a:ext cx="1070517" cy="39421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7" name="TextBox 6">
            <a:extLst>
              <a:ext uri="{FF2B5EF4-FFF2-40B4-BE49-F238E27FC236}">
                <a16:creationId xmlns:a16="http://schemas.microsoft.com/office/drawing/2014/main" id="{F63CFD76-F66B-FBBF-B7FF-32D661C81C46}"/>
              </a:ext>
            </a:extLst>
          </p:cNvPr>
          <p:cNvSpPr txBox="1"/>
          <p:nvPr/>
        </p:nvSpPr>
        <p:spPr>
          <a:xfrm>
            <a:off x="8367132" y="3184475"/>
            <a:ext cx="3449229" cy="1473358"/>
          </a:xfrm>
          <a:prstGeom prst="rect">
            <a:avLst/>
          </a:prstGeom>
          <a:solidFill>
            <a:srgbClr val="FFFF00"/>
          </a:solidFill>
          <a:ln>
            <a:solidFill>
              <a:schemeClr val="tx1"/>
            </a:solidFill>
          </a:ln>
        </p:spPr>
        <p:txBody>
          <a:bodyPr wrap="square" rtlCol="0">
            <a:noAutofit/>
          </a:bodyPr>
          <a:lstStyle/>
          <a:p>
            <a:pPr algn="l"/>
            <a:r>
              <a:rPr lang="en-US" sz="1400" dirty="0"/>
              <a:t>We uploaded a front cover, back cover and title page image from the PC.  We could also have used the webcam by clicking the camera icon here (future plans include the ability to do this via the Alma Mobile Application)</a:t>
            </a:r>
          </a:p>
        </p:txBody>
      </p:sp>
      <p:cxnSp>
        <p:nvCxnSpPr>
          <p:cNvPr id="11" name="Straight Arrow Connector 10">
            <a:extLst>
              <a:ext uri="{FF2B5EF4-FFF2-40B4-BE49-F238E27FC236}">
                <a16:creationId xmlns:a16="http://schemas.microsoft.com/office/drawing/2014/main" id="{72EB0780-4670-13CF-2DC5-2D5207557FD3}"/>
              </a:ext>
            </a:extLst>
          </p:cNvPr>
          <p:cNvCxnSpPr>
            <a:cxnSpLocks/>
          </p:cNvCxnSpPr>
          <p:nvPr/>
        </p:nvCxnSpPr>
        <p:spPr>
          <a:xfrm flipH="1">
            <a:off x="7050822" y="3798454"/>
            <a:ext cx="131631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428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Enriching a brief record - a real live example</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49</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1031985"/>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t>We get a message "Successfully submitted for AI processing - please note that this may take a few minutes, and the requested draft will be pushed to MDE when ready. You may continue working in Alma as usual while the process runs in the background."</a:t>
            </a:r>
          </a:p>
          <a:p>
            <a:endParaRPr lang="en-US" dirty="0" err="1"/>
          </a:p>
        </p:txBody>
      </p:sp>
      <p:pic>
        <p:nvPicPr>
          <p:cNvPr id="3" name="Picture 2">
            <a:extLst>
              <a:ext uri="{FF2B5EF4-FFF2-40B4-BE49-F238E27FC236}">
                <a16:creationId xmlns:a16="http://schemas.microsoft.com/office/drawing/2014/main" id="{B44B9085-1D38-DAB5-1B68-4CD6633E9AC6}"/>
              </a:ext>
            </a:extLst>
          </p:cNvPr>
          <p:cNvPicPr>
            <a:picLocks noChangeAspect="1"/>
          </p:cNvPicPr>
          <p:nvPr/>
        </p:nvPicPr>
        <p:blipFill>
          <a:blip r:embed="rId2"/>
          <a:stretch>
            <a:fillRect/>
          </a:stretch>
        </p:blipFill>
        <p:spPr>
          <a:xfrm>
            <a:off x="4876800" y="3146269"/>
            <a:ext cx="2438400" cy="2305050"/>
          </a:xfrm>
          <a:prstGeom prst="rect">
            <a:avLst/>
          </a:prstGeom>
          <a:ln>
            <a:solidFill>
              <a:schemeClr val="tx2"/>
            </a:solidFill>
          </a:ln>
        </p:spPr>
      </p:pic>
    </p:spTree>
    <p:extLst>
      <p:ext uri="{BB962C8B-B14F-4D97-AF65-F5344CB8AC3E}">
        <p14:creationId xmlns:p14="http://schemas.microsoft.com/office/powerpoint/2010/main" val="1628872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dirty="0"/>
              <a:t>For additional information regarding the background and release plans of the AI Metadata Assistant see the following </a:t>
            </a:r>
            <a:r>
              <a:rPr lang="en-US" dirty="0"/>
              <a:t>additional</a:t>
            </a:r>
            <a:r>
              <a:rPr lang="it-IT" dirty="0"/>
              <a:t> resources:</a:t>
            </a:r>
          </a:p>
          <a:p>
            <a:endParaRPr lang="it-IT" dirty="0"/>
          </a:p>
          <a:p>
            <a:pPr lvl="1"/>
            <a:r>
              <a:rPr lang="it-IT" sz="1800" dirty="0"/>
              <a:t>Ex Libris Knowledge Center </a:t>
            </a:r>
            <a:r>
              <a:rPr lang="it-IT" sz="1800" dirty="0">
                <a:hlinkClick r:id="rId2"/>
              </a:rPr>
              <a:t>The AI Metadata Assistant in the Metadata Editor</a:t>
            </a:r>
            <a:endParaRPr lang="it-IT" sz="1800" dirty="0"/>
          </a:p>
          <a:p>
            <a:pPr lvl="1"/>
            <a:r>
              <a:rPr lang="it-IT" sz="1800" dirty="0"/>
              <a:t>Ex Libris Knowledge Center </a:t>
            </a:r>
            <a:r>
              <a:rPr lang="it-IT" sz="1800" dirty="0">
                <a:hlinkClick r:id="rId3"/>
              </a:rPr>
              <a:t>AI Metadata Enrichment for Libraries</a:t>
            </a:r>
            <a:endParaRPr lang="it-IT" sz="1800" dirty="0"/>
          </a:p>
          <a:p>
            <a:pPr lvl="1"/>
            <a:r>
              <a:rPr lang="it-IT" sz="1800" dirty="0"/>
              <a:t>Ex Libris Blog (Sep. 16, 2024) </a:t>
            </a:r>
            <a:r>
              <a:rPr lang="en-US" sz="1800" dirty="0">
                <a:hlinkClick r:id="rId4"/>
              </a:rPr>
              <a:t>Early Access Customers Begin Testing the AI Metadata Assistant for Alma</a:t>
            </a:r>
            <a:endParaRPr lang="it-IT" sz="1800" dirty="0"/>
          </a:p>
          <a:p>
            <a:pPr lvl="1"/>
            <a:r>
              <a:rPr lang="it-IT" sz="1800" dirty="0"/>
              <a:t>Ex Libris Blog (Aug. 21, 2024)  </a:t>
            </a:r>
            <a:r>
              <a:rPr lang="it-IT" sz="1800" dirty="0">
                <a:hlinkClick r:id="rId5"/>
              </a:rPr>
              <a:t>Artificial Intelligence Blog Series: Introducing the AI Metadata Assistant in the Alma Metadata Editor</a:t>
            </a:r>
            <a:endParaRPr lang="it-IT" sz="1800" dirty="0"/>
          </a:p>
          <a:p>
            <a:pPr lvl="1"/>
            <a:r>
              <a:rPr lang="it-IT" sz="1800" dirty="0"/>
              <a:t>Ex Libris YouTube Video (Mar. 28, 2024) </a:t>
            </a:r>
            <a:r>
              <a:rPr lang="en-US" sz="1800" dirty="0">
                <a:hlinkClick r:id="rId6"/>
              </a:rPr>
              <a:t>Metadata Enrichment using AI – First Glance at Research and Findings</a:t>
            </a:r>
            <a:endParaRPr lang="en-US" dirty="0"/>
          </a:p>
          <a:p>
            <a:endParaRPr lang="en-US" dirty="0" err="1"/>
          </a:p>
        </p:txBody>
      </p:sp>
    </p:spTree>
    <p:extLst>
      <p:ext uri="{BB962C8B-B14F-4D97-AF65-F5344CB8AC3E}">
        <p14:creationId xmlns:p14="http://schemas.microsoft.com/office/powerpoint/2010/main" val="20909704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7E500E-41B1-5B3B-8F80-F03DD1D25531}"/>
              </a:ext>
            </a:extLst>
          </p:cNvPr>
          <p:cNvPicPr>
            <a:picLocks noChangeAspect="1"/>
          </p:cNvPicPr>
          <p:nvPr/>
        </p:nvPicPr>
        <p:blipFill>
          <a:blip r:embed="rId2"/>
          <a:stretch>
            <a:fillRect/>
          </a:stretch>
        </p:blipFill>
        <p:spPr>
          <a:xfrm>
            <a:off x="3904430" y="2812586"/>
            <a:ext cx="4344006" cy="2762636"/>
          </a:xfrm>
          <a:prstGeom prst="rect">
            <a:avLst/>
          </a:prstGeom>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Enriching a brief record - a real live example</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50</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998531"/>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Shortly thereafter we receive the following Real-Time Notification: “AI assistant processing for "Man’s search for meaning" completed.  </a:t>
            </a:r>
            <a:r>
              <a:rPr lang="en-US" dirty="0">
                <a:effectLst/>
              </a:rPr>
              <a:t>AI assistant draft for Man’s search for meaning, 99620462300121 is ready for editing in the Metadata Editor.  Go to MDE. </a:t>
            </a:r>
            <a:r>
              <a:rPr lang="en-US" dirty="0"/>
              <a:t>”</a:t>
            </a:r>
          </a:p>
        </p:txBody>
      </p:sp>
      <p:sp>
        <p:nvSpPr>
          <p:cNvPr id="5" name="Rectangle 4">
            <a:extLst>
              <a:ext uri="{FF2B5EF4-FFF2-40B4-BE49-F238E27FC236}">
                <a16:creationId xmlns:a16="http://schemas.microsoft.com/office/drawing/2014/main" id="{0D0A7FCC-EE24-E741-4D1F-9D96B4DB49EC}"/>
              </a:ext>
            </a:extLst>
          </p:cNvPr>
          <p:cNvSpPr/>
          <p:nvPr/>
        </p:nvSpPr>
        <p:spPr>
          <a:xfrm>
            <a:off x="7014117" y="2817541"/>
            <a:ext cx="356839" cy="48322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5A396DA5-58DA-44B2-DBDC-D0287C7F74A7}"/>
              </a:ext>
            </a:extLst>
          </p:cNvPr>
          <p:cNvSpPr/>
          <p:nvPr/>
        </p:nvSpPr>
        <p:spPr>
          <a:xfrm>
            <a:off x="3933611" y="4114800"/>
            <a:ext cx="4314825" cy="145546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559687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Enriching a brief record - a real live example</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51</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998531"/>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t>The enriched record appears in the navigation pane of the Metadata Editor with an "AI Enriched" badge.</a:t>
            </a:r>
          </a:p>
          <a:p>
            <a:r>
              <a:rPr lang="en-US" dirty="0">
                <a:latin typeface="Avenir Next LT Pro" panose="020B0504020202020204" pitchFamily="34" charset="0"/>
                <a:ea typeface="Aptos" panose="020B0004020202020204" pitchFamily="34" charset="0"/>
                <a:cs typeface="Aptos" panose="020B0004020202020204" pitchFamily="34" charset="0"/>
              </a:rPr>
              <a:t>T</a:t>
            </a:r>
            <a:r>
              <a:rPr lang="en-US" sz="1800" dirty="0">
                <a:effectLst/>
                <a:latin typeface="Avenir Next LT Pro" panose="020B0504020202020204" pitchFamily="34" charset="0"/>
                <a:ea typeface="Aptos" panose="020B0004020202020204" pitchFamily="34" charset="0"/>
                <a:cs typeface="Aptos" panose="020B0004020202020204" pitchFamily="34" charset="0"/>
              </a:rPr>
              <a:t>he badge enables the cataloger to easily identify the fact that this is an AI generated draft requiring  review and is removed once the record has been saved.</a:t>
            </a:r>
            <a:endParaRPr lang="en-US" dirty="0"/>
          </a:p>
          <a:p>
            <a:pPr marL="0" indent="0">
              <a:buNone/>
            </a:pPr>
            <a:endParaRPr lang="en-US" sz="1800" dirty="0"/>
          </a:p>
          <a:p>
            <a:endParaRPr lang="en-US" dirty="0" err="1"/>
          </a:p>
        </p:txBody>
      </p:sp>
      <p:pic>
        <p:nvPicPr>
          <p:cNvPr id="3" name="Picture 2">
            <a:extLst>
              <a:ext uri="{FF2B5EF4-FFF2-40B4-BE49-F238E27FC236}">
                <a16:creationId xmlns:a16="http://schemas.microsoft.com/office/drawing/2014/main" id="{5600BC13-CC50-6537-000B-6528FA1204B3}"/>
              </a:ext>
            </a:extLst>
          </p:cNvPr>
          <p:cNvPicPr>
            <a:picLocks noChangeAspect="1"/>
          </p:cNvPicPr>
          <p:nvPr/>
        </p:nvPicPr>
        <p:blipFill>
          <a:blip r:embed="rId2"/>
          <a:stretch>
            <a:fillRect/>
          </a:stretch>
        </p:blipFill>
        <p:spPr>
          <a:xfrm>
            <a:off x="3047434" y="2582641"/>
            <a:ext cx="6097132" cy="2441258"/>
          </a:xfrm>
          <a:prstGeom prst="rect">
            <a:avLst/>
          </a:prstGeom>
          <a:ln>
            <a:solidFill>
              <a:schemeClr val="tx1"/>
            </a:solidFill>
          </a:ln>
        </p:spPr>
      </p:pic>
    </p:spTree>
    <p:extLst>
      <p:ext uri="{BB962C8B-B14F-4D97-AF65-F5344CB8AC3E}">
        <p14:creationId xmlns:p14="http://schemas.microsoft.com/office/powerpoint/2010/main" val="1860807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12CFE2-0A30-6159-62BA-1F7273A030AA}"/>
              </a:ext>
            </a:extLst>
          </p:cNvPr>
          <p:cNvPicPr>
            <a:picLocks noChangeAspect="1"/>
          </p:cNvPicPr>
          <p:nvPr/>
        </p:nvPicPr>
        <p:blipFill>
          <a:blip r:embed="rId2"/>
          <a:stretch>
            <a:fillRect/>
          </a:stretch>
        </p:blipFill>
        <p:spPr>
          <a:xfrm>
            <a:off x="1531078" y="1525011"/>
            <a:ext cx="9757951" cy="4954152"/>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Enriching a brief record - a real live example</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52</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998531"/>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t>Here is the enriched record</a:t>
            </a:r>
          </a:p>
          <a:p>
            <a:endParaRPr lang="en-US" dirty="0" err="1"/>
          </a:p>
        </p:txBody>
      </p:sp>
      <p:sp>
        <p:nvSpPr>
          <p:cNvPr id="11" name="TextBox 10">
            <a:extLst>
              <a:ext uri="{FF2B5EF4-FFF2-40B4-BE49-F238E27FC236}">
                <a16:creationId xmlns:a16="http://schemas.microsoft.com/office/drawing/2014/main" id="{7D89132E-CB86-C0EF-378B-BF1B023AE125}"/>
              </a:ext>
            </a:extLst>
          </p:cNvPr>
          <p:cNvSpPr txBox="1"/>
          <p:nvPr/>
        </p:nvSpPr>
        <p:spPr>
          <a:xfrm>
            <a:off x="6259282" y="2171550"/>
            <a:ext cx="3880497" cy="639571"/>
          </a:xfrm>
          <a:prstGeom prst="rect">
            <a:avLst/>
          </a:prstGeom>
          <a:solidFill>
            <a:srgbClr val="FFFF00"/>
          </a:solidFill>
          <a:ln>
            <a:solidFill>
              <a:schemeClr val="tx1"/>
            </a:solidFill>
          </a:ln>
        </p:spPr>
        <p:txBody>
          <a:bodyPr wrap="square" rtlCol="0">
            <a:noAutofit/>
          </a:bodyPr>
          <a:lstStyle/>
          <a:p>
            <a:pPr algn="l"/>
            <a:r>
              <a:rPr lang="en-US" sz="1400" dirty="0"/>
              <a:t>The following fields (denoted as new fields via the color purple) have been added:</a:t>
            </a:r>
          </a:p>
          <a:p>
            <a:pPr algn="l"/>
            <a:endParaRPr lang="en-US" sz="1400" dirty="0"/>
          </a:p>
        </p:txBody>
      </p:sp>
      <p:sp>
        <p:nvSpPr>
          <p:cNvPr id="12" name="Rectangle 11">
            <a:extLst>
              <a:ext uri="{FF2B5EF4-FFF2-40B4-BE49-F238E27FC236}">
                <a16:creationId xmlns:a16="http://schemas.microsoft.com/office/drawing/2014/main" id="{5DC74554-DD22-9FA1-1376-82C648B85813}"/>
              </a:ext>
            </a:extLst>
          </p:cNvPr>
          <p:cNvSpPr/>
          <p:nvPr/>
        </p:nvSpPr>
        <p:spPr>
          <a:xfrm>
            <a:off x="1611089" y="3552456"/>
            <a:ext cx="9677940" cy="288895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3" name="Rectangle 12">
            <a:extLst>
              <a:ext uri="{FF2B5EF4-FFF2-40B4-BE49-F238E27FC236}">
                <a16:creationId xmlns:a16="http://schemas.microsoft.com/office/drawing/2014/main" id="{C48FC63C-486A-88FD-4D66-EC3172FF614D}"/>
              </a:ext>
            </a:extLst>
          </p:cNvPr>
          <p:cNvSpPr/>
          <p:nvPr/>
        </p:nvSpPr>
        <p:spPr>
          <a:xfrm>
            <a:off x="1531078" y="2994610"/>
            <a:ext cx="9757950" cy="17415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9192881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6DFC3-0E51-B1E5-1B89-A4A13EFDC955}"/>
              </a:ext>
            </a:extLst>
          </p:cNvPr>
          <p:cNvPicPr>
            <a:picLocks noChangeAspect="1"/>
          </p:cNvPicPr>
          <p:nvPr/>
        </p:nvPicPr>
        <p:blipFill>
          <a:blip r:embed="rId2"/>
          <a:stretch>
            <a:fillRect/>
          </a:stretch>
        </p:blipFill>
        <p:spPr>
          <a:xfrm>
            <a:off x="2366010" y="1857457"/>
            <a:ext cx="8968740" cy="4855513"/>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Enriching a brief record - a real live example</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53</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998531"/>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t>Here is the enriched record after saving.  If desired, we can change the existing metadata and add additional metadata.</a:t>
            </a:r>
          </a:p>
          <a:p>
            <a:endParaRPr lang="en-US" dirty="0" err="1"/>
          </a:p>
        </p:txBody>
      </p:sp>
      <p:sp>
        <p:nvSpPr>
          <p:cNvPr id="11" name="TextBox 10">
            <a:extLst>
              <a:ext uri="{FF2B5EF4-FFF2-40B4-BE49-F238E27FC236}">
                <a16:creationId xmlns:a16="http://schemas.microsoft.com/office/drawing/2014/main" id="{7D89132E-CB86-C0EF-378B-BF1B023AE125}"/>
              </a:ext>
            </a:extLst>
          </p:cNvPr>
          <p:cNvSpPr txBox="1"/>
          <p:nvPr/>
        </p:nvSpPr>
        <p:spPr>
          <a:xfrm>
            <a:off x="7730131" y="3550577"/>
            <a:ext cx="3949161" cy="598513"/>
          </a:xfrm>
          <a:prstGeom prst="rect">
            <a:avLst/>
          </a:prstGeom>
          <a:solidFill>
            <a:srgbClr val="FFFF00"/>
          </a:solidFill>
          <a:ln>
            <a:solidFill>
              <a:schemeClr val="tx1"/>
            </a:solidFill>
          </a:ln>
        </p:spPr>
        <p:txBody>
          <a:bodyPr wrap="square" rtlCol="0">
            <a:noAutofit/>
          </a:bodyPr>
          <a:lstStyle/>
          <a:p>
            <a:pPr algn="l"/>
            <a:r>
              <a:rPr lang="en-US" sz="1400" dirty="0"/>
              <a:t>After saving the record multiple headings linked to the relevant authority records.</a:t>
            </a:r>
          </a:p>
          <a:p>
            <a:pPr algn="l"/>
            <a:endParaRPr lang="en-US" sz="1400" dirty="0"/>
          </a:p>
        </p:txBody>
      </p:sp>
      <p:sp>
        <p:nvSpPr>
          <p:cNvPr id="12" name="Rectangle 11">
            <a:extLst>
              <a:ext uri="{FF2B5EF4-FFF2-40B4-BE49-F238E27FC236}">
                <a16:creationId xmlns:a16="http://schemas.microsoft.com/office/drawing/2014/main" id="{5DC74554-DD22-9FA1-1376-82C648B85813}"/>
              </a:ext>
            </a:extLst>
          </p:cNvPr>
          <p:cNvSpPr/>
          <p:nvPr/>
        </p:nvSpPr>
        <p:spPr>
          <a:xfrm>
            <a:off x="2709740" y="5257798"/>
            <a:ext cx="3925236" cy="144616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4" name="Rectangle 3">
            <a:extLst>
              <a:ext uri="{FF2B5EF4-FFF2-40B4-BE49-F238E27FC236}">
                <a16:creationId xmlns:a16="http://schemas.microsoft.com/office/drawing/2014/main" id="{7B0E89B8-1A78-0F6D-8DDF-45971F39D302}"/>
              </a:ext>
            </a:extLst>
          </p:cNvPr>
          <p:cNvSpPr/>
          <p:nvPr/>
        </p:nvSpPr>
        <p:spPr>
          <a:xfrm>
            <a:off x="2420490" y="5257800"/>
            <a:ext cx="289250" cy="144616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B79C0237-0C83-2D87-69FF-B0BED3E0F510}"/>
              </a:ext>
            </a:extLst>
          </p:cNvPr>
          <p:cNvSpPr/>
          <p:nvPr/>
        </p:nvSpPr>
        <p:spPr>
          <a:xfrm>
            <a:off x="2709740" y="3775187"/>
            <a:ext cx="3925236" cy="21388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3" name="Rectangle 12">
            <a:extLst>
              <a:ext uri="{FF2B5EF4-FFF2-40B4-BE49-F238E27FC236}">
                <a16:creationId xmlns:a16="http://schemas.microsoft.com/office/drawing/2014/main" id="{43E3AE6B-8C08-3729-35DD-E27FD2176004}"/>
              </a:ext>
            </a:extLst>
          </p:cNvPr>
          <p:cNvSpPr/>
          <p:nvPr/>
        </p:nvSpPr>
        <p:spPr>
          <a:xfrm>
            <a:off x="2448257" y="3776739"/>
            <a:ext cx="248827" cy="21388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699043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7542C-3668-0683-01F6-15D378FF1E0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58D10F3-BD17-9C17-E2B1-893FE7EEEAB2}"/>
              </a:ext>
            </a:extLst>
          </p:cNvPr>
          <p:cNvSpPr>
            <a:spLocks noGrp="1"/>
          </p:cNvSpPr>
          <p:nvPr>
            <p:ph type="body" sz="quarter" idx="16"/>
          </p:nvPr>
        </p:nvSpPr>
        <p:spPr>
          <a:xfrm>
            <a:off x="0" y="2500384"/>
            <a:ext cx="12192000" cy="1030130"/>
          </a:xfrm>
        </p:spPr>
        <p:txBody>
          <a:bodyPr/>
          <a:lstStyle/>
          <a:p>
            <a:r>
              <a:rPr lang="en-US" sz="3600" dirty="0"/>
              <a:t>Expand from Template with the AI Metadata Assistant </a:t>
            </a:r>
          </a:p>
        </p:txBody>
      </p:sp>
      <p:sp>
        <p:nvSpPr>
          <p:cNvPr id="3" name="Slide Number Placeholder 2">
            <a:extLst>
              <a:ext uri="{FF2B5EF4-FFF2-40B4-BE49-F238E27FC236}">
                <a16:creationId xmlns:a16="http://schemas.microsoft.com/office/drawing/2014/main" id="{180F9FD0-4BB9-751C-E482-731466BC1616}"/>
              </a:ext>
            </a:extLst>
          </p:cNvPr>
          <p:cNvSpPr>
            <a:spLocks noGrp="1"/>
          </p:cNvSpPr>
          <p:nvPr>
            <p:ph type="sldNum" sz="quarter" idx="11"/>
          </p:nvPr>
        </p:nvSpPr>
        <p:spPr/>
        <p:txBody>
          <a:bodyPr/>
          <a:lstStyle/>
          <a:p>
            <a:fld id="{F59CD943-D024-467A-B36E-F11E1285ED75}" type="slidenum">
              <a:rPr lang="en-GB" smtClean="0"/>
              <a:pPr/>
              <a:t>54</a:t>
            </a:fld>
            <a:endParaRPr lang="en-GB" dirty="0"/>
          </a:p>
        </p:txBody>
      </p:sp>
    </p:spTree>
    <p:extLst>
      <p:ext uri="{BB962C8B-B14F-4D97-AF65-F5344CB8AC3E}">
        <p14:creationId xmlns:p14="http://schemas.microsoft.com/office/powerpoint/2010/main" val="25836712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1D12E-7836-2951-7D28-B9D7A565227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20BB86B7-1D69-7BCD-F5AA-D6703488BB0E}"/>
              </a:ext>
            </a:extLst>
          </p:cNvPr>
          <p:cNvPicPr>
            <a:picLocks noChangeAspect="1"/>
          </p:cNvPicPr>
          <p:nvPr/>
        </p:nvPicPr>
        <p:blipFill>
          <a:blip r:embed="rId2"/>
          <a:stretch>
            <a:fillRect/>
          </a:stretch>
        </p:blipFill>
        <p:spPr>
          <a:xfrm>
            <a:off x="3514725" y="4334827"/>
            <a:ext cx="5162550" cy="1343025"/>
          </a:xfrm>
          <a:prstGeom prst="rect">
            <a:avLst/>
          </a:prstGeom>
          <a:ln>
            <a:solidFill>
              <a:schemeClr val="tx1"/>
            </a:solidFill>
          </a:ln>
        </p:spPr>
      </p:pic>
      <p:sp>
        <p:nvSpPr>
          <p:cNvPr id="10" name="Title 9">
            <a:extLst>
              <a:ext uri="{FF2B5EF4-FFF2-40B4-BE49-F238E27FC236}">
                <a16:creationId xmlns:a16="http://schemas.microsoft.com/office/drawing/2014/main" id="{442AE00C-3488-C94F-A4CE-F0382DEE8FE0}"/>
              </a:ext>
            </a:extLst>
          </p:cNvPr>
          <p:cNvSpPr>
            <a:spLocks noGrp="1"/>
          </p:cNvSpPr>
          <p:nvPr>
            <p:ph type="title"/>
          </p:nvPr>
        </p:nvSpPr>
        <p:spPr/>
        <p:txBody>
          <a:bodyPr/>
          <a:lstStyle/>
          <a:p>
            <a:r>
              <a:rPr lang="en-US" dirty="0"/>
              <a:t>Expand from Template with the AI Metadata Assistant </a:t>
            </a:r>
            <a:endParaRPr lang="en-NL" dirty="0"/>
          </a:p>
        </p:txBody>
      </p:sp>
      <p:sp>
        <p:nvSpPr>
          <p:cNvPr id="9" name="Slide Number Placeholder 5">
            <a:extLst>
              <a:ext uri="{FF2B5EF4-FFF2-40B4-BE49-F238E27FC236}">
                <a16:creationId xmlns:a16="http://schemas.microsoft.com/office/drawing/2014/main" id="{E8E505B6-D93B-207F-DE98-02234D63693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55</a:t>
            </a:fld>
            <a:endParaRPr lang="en-GB"/>
          </a:p>
        </p:txBody>
      </p:sp>
      <p:sp>
        <p:nvSpPr>
          <p:cNvPr id="7" name="TextBox 6">
            <a:extLst>
              <a:ext uri="{FF2B5EF4-FFF2-40B4-BE49-F238E27FC236}">
                <a16:creationId xmlns:a16="http://schemas.microsoft.com/office/drawing/2014/main" id="{474D191E-1EA8-2567-BCEA-59EDF534A85F}"/>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FA67E5E3-0573-4FE5-D6EE-F4F33FC96AE2}"/>
              </a:ext>
            </a:extLst>
          </p:cNvPr>
          <p:cNvSpPr txBox="1"/>
          <p:nvPr/>
        </p:nvSpPr>
        <p:spPr>
          <a:xfrm>
            <a:off x="365688" y="1131352"/>
            <a:ext cx="11421604" cy="2207220"/>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t>When using the “Expand from template” option when doing “Create with AI Assistant” it is possible to automatically add field (“expand” fields) from a template to the new record.</a:t>
            </a:r>
          </a:p>
          <a:p>
            <a:r>
              <a:rPr lang="en-US" dirty="0"/>
              <a:t>We have, for example, this template named “AI MDE Assistant” (the template can have any name).</a:t>
            </a:r>
          </a:p>
          <a:p>
            <a:r>
              <a:rPr lang="en-US" sz="1800" dirty="0"/>
              <a:t>It has these two fields:</a:t>
            </a:r>
          </a:p>
          <a:p>
            <a:r>
              <a:rPr lang="en-US" dirty="0"/>
              <a:t>900__ $$a For review with Professor Chen in weekly meeting</a:t>
            </a:r>
          </a:p>
          <a:p>
            <a:r>
              <a:rPr lang="en-US" sz="1800" dirty="0"/>
              <a:t>901__ $$a Created in Atlanta at ELUNA 2025</a:t>
            </a:r>
          </a:p>
          <a:p>
            <a:r>
              <a:rPr lang="en-US" dirty="0"/>
              <a:t>Here is the template:</a:t>
            </a:r>
            <a:endParaRPr lang="en-US" sz="1800" dirty="0"/>
          </a:p>
          <a:p>
            <a:endParaRPr lang="en-US" dirty="0"/>
          </a:p>
          <a:p>
            <a:endParaRPr lang="en-US" dirty="0" err="1"/>
          </a:p>
        </p:txBody>
      </p:sp>
      <p:sp>
        <p:nvSpPr>
          <p:cNvPr id="5" name="Rectangle 4">
            <a:extLst>
              <a:ext uri="{FF2B5EF4-FFF2-40B4-BE49-F238E27FC236}">
                <a16:creationId xmlns:a16="http://schemas.microsoft.com/office/drawing/2014/main" id="{3986DDF2-4DA5-EF1B-677D-EF82BC6E6110}"/>
              </a:ext>
            </a:extLst>
          </p:cNvPr>
          <p:cNvSpPr/>
          <p:nvPr/>
        </p:nvSpPr>
        <p:spPr>
          <a:xfrm>
            <a:off x="3677858" y="4334283"/>
            <a:ext cx="1294192" cy="27657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97334122-4201-774B-539D-9798676E2D28}"/>
              </a:ext>
            </a:extLst>
          </p:cNvPr>
          <p:cNvSpPr/>
          <p:nvPr/>
        </p:nvSpPr>
        <p:spPr>
          <a:xfrm>
            <a:off x="3915378" y="4661183"/>
            <a:ext cx="919511" cy="27657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3064521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63B01-A32D-A91E-06BA-D4FA94801C9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0F371C6-095B-8BED-5699-1F597A2956DC}"/>
              </a:ext>
            </a:extLst>
          </p:cNvPr>
          <p:cNvPicPr>
            <a:picLocks noChangeAspect="1"/>
          </p:cNvPicPr>
          <p:nvPr/>
        </p:nvPicPr>
        <p:blipFill>
          <a:blip r:embed="rId2"/>
          <a:stretch>
            <a:fillRect/>
          </a:stretch>
        </p:blipFill>
        <p:spPr>
          <a:xfrm>
            <a:off x="3966210" y="1882367"/>
            <a:ext cx="6130290" cy="4451758"/>
          </a:xfrm>
          <a:prstGeom prst="rect">
            <a:avLst/>
          </a:prstGeom>
          <a:ln>
            <a:solidFill>
              <a:schemeClr val="tx1"/>
            </a:solidFill>
          </a:ln>
        </p:spPr>
      </p:pic>
      <p:sp>
        <p:nvSpPr>
          <p:cNvPr id="10" name="Title 9">
            <a:extLst>
              <a:ext uri="{FF2B5EF4-FFF2-40B4-BE49-F238E27FC236}">
                <a16:creationId xmlns:a16="http://schemas.microsoft.com/office/drawing/2014/main" id="{24908DC6-4446-5AD2-242E-D07DE9C50C4E}"/>
              </a:ext>
            </a:extLst>
          </p:cNvPr>
          <p:cNvSpPr>
            <a:spLocks noGrp="1"/>
          </p:cNvSpPr>
          <p:nvPr>
            <p:ph type="title"/>
          </p:nvPr>
        </p:nvSpPr>
        <p:spPr/>
        <p:txBody>
          <a:bodyPr/>
          <a:lstStyle/>
          <a:p>
            <a:r>
              <a:rPr lang="en-US" dirty="0"/>
              <a:t>Expand from Template with the AI Metadata Assistant </a:t>
            </a:r>
            <a:endParaRPr lang="en-NL" dirty="0"/>
          </a:p>
        </p:txBody>
      </p:sp>
      <p:sp>
        <p:nvSpPr>
          <p:cNvPr id="9" name="Slide Number Placeholder 5">
            <a:extLst>
              <a:ext uri="{FF2B5EF4-FFF2-40B4-BE49-F238E27FC236}">
                <a16:creationId xmlns:a16="http://schemas.microsoft.com/office/drawing/2014/main" id="{CEB1F71A-F188-8B1D-4352-11536E60179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56</a:t>
            </a:fld>
            <a:endParaRPr lang="en-GB"/>
          </a:p>
        </p:txBody>
      </p:sp>
      <p:sp>
        <p:nvSpPr>
          <p:cNvPr id="7" name="TextBox 6">
            <a:extLst>
              <a:ext uri="{FF2B5EF4-FFF2-40B4-BE49-F238E27FC236}">
                <a16:creationId xmlns:a16="http://schemas.microsoft.com/office/drawing/2014/main" id="{0175BC75-7CDE-753F-DD4D-502D6A13E35C}"/>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CCB15078-FF7F-DF40-3EEE-980349C6F885}"/>
              </a:ext>
            </a:extLst>
          </p:cNvPr>
          <p:cNvSpPr txBox="1"/>
          <p:nvPr/>
        </p:nvSpPr>
        <p:spPr>
          <a:xfrm>
            <a:off x="365688" y="1131352"/>
            <a:ext cx="11421604" cy="1132346"/>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t>We will now create a new record from the AI Assistant and this time we will choose the template “AI MDE Assistant” in the field “Expand from template”.  </a:t>
            </a:r>
          </a:p>
        </p:txBody>
      </p:sp>
      <p:sp>
        <p:nvSpPr>
          <p:cNvPr id="5" name="Rectangle 4">
            <a:extLst>
              <a:ext uri="{FF2B5EF4-FFF2-40B4-BE49-F238E27FC236}">
                <a16:creationId xmlns:a16="http://schemas.microsoft.com/office/drawing/2014/main" id="{7725D4B7-A154-03D8-FECC-E191BC7E4A74}"/>
              </a:ext>
            </a:extLst>
          </p:cNvPr>
          <p:cNvSpPr/>
          <p:nvPr/>
        </p:nvSpPr>
        <p:spPr>
          <a:xfrm>
            <a:off x="7097837" y="3903997"/>
            <a:ext cx="2051186" cy="51295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TextBox 5">
            <a:extLst>
              <a:ext uri="{FF2B5EF4-FFF2-40B4-BE49-F238E27FC236}">
                <a16:creationId xmlns:a16="http://schemas.microsoft.com/office/drawing/2014/main" id="{2849A3C6-BB37-8791-A91C-5E7769DEE59D}"/>
              </a:ext>
            </a:extLst>
          </p:cNvPr>
          <p:cNvSpPr txBox="1"/>
          <p:nvPr/>
        </p:nvSpPr>
        <p:spPr>
          <a:xfrm>
            <a:off x="9303040" y="3275354"/>
            <a:ext cx="1862253" cy="524108"/>
          </a:xfrm>
          <a:prstGeom prst="rect">
            <a:avLst/>
          </a:prstGeom>
          <a:solidFill>
            <a:srgbClr val="FFFF00"/>
          </a:solidFill>
          <a:ln>
            <a:solidFill>
              <a:schemeClr val="tx2"/>
            </a:solidFill>
          </a:ln>
        </p:spPr>
        <p:txBody>
          <a:bodyPr wrap="square" rtlCol="0">
            <a:noAutofit/>
          </a:bodyPr>
          <a:lstStyle/>
          <a:p>
            <a:pPr algn="l"/>
            <a:r>
              <a:rPr lang="en-US" sz="1400" dirty="0"/>
              <a:t>We have chosen the template here.</a:t>
            </a:r>
          </a:p>
        </p:txBody>
      </p:sp>
      <p:cxnSp>
        <p:nvCxnSpPr>
          <p:cNvPr id="11" name="Straight Arrow Connector 10">
            <a:extLst>
              <a:ext uri="{FF2B5EF4-FFF2-40B4-BE49-F238E27FC236}">
                <a16:creationId xmlns:a16="http://schemas.microsoft.com/office/drawing/2014/main" id="{D614CAE6-03E6-D4A8-DF72-49F4F5698D19}"/>
              </a:ext>
            </a:extLst>
          </p:cNvPr>
          <p:cNvCxnSpPr>
            <a:cxnSpLocks/>
          </p:cNvCxnSpPr>
          <p:nvPr/>
        </p:nvCxnSpPr>
        <p:spPr>
          <a:xfrm flipH="1">
            <a:off x="9303040" y="4235442"/>
            <a:ext cx="93112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C04D53A-A5B5-390D-0141-977FC576EEB6}"/>
              </a:ext>
            </a:extLst>
          </p:cNvPr>
          <p:cNvCxnSpPr>
            <a:cxnSpLocks/>
          </p:cNvCxnSpPr>
          <p:nvPr/>
        </p:nvCxnSpPr>
        <p:spPr>
          <a:xfrm flipV="1">
            <a:off x="10234167" y="3855807"/>
            <a:ext cx="0" cy="390291"/>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CD5930-06EC-C4D2-5B4C-ACE34E1C33D9}"/>
              </a:ext>
            </a:extLst>
          </p:cNvPr>
          <p:cNvSpPr txBox="1"/>
          <p:nvPr/>
        </p:nvSpPr>
        <p:spPr>
          <a:xfrm>
            <a:off x="9777110" y="5193398"/>
            <a:ext cx="1862253" cy="524108"/>
          </a:xfrm>
          <a:prstGeom prst="rect">
            <a:avLst/>
          </a:prstGeom>
          <a:solidFill>
            <a:srgbClr val="FFFF00"/>
          </a:solidFill>
          <a:ln>
            <a:solidFill>
              <a:schemeClr val="tx2"/>
            </a:solidFill>
          </a:ln>
        </p:spPr>
        <p:txBody>
          <a:bodyPr wrap="square" rtlCol="0">
            <a:noAutofit/>
          </a:bodyPr>
          <a:lstStyle/>
          <a:p>
            <a:pPr algn="l"/>
            <a:r>
              <a:rPr lang="en-US" sz="1400" dirty="0"/>
              <a:t>We will click “Generate Record”</a:t>
            </a:r>
          </a:p>
        </p:txBody>
      </p:sp>
      <p:cxnSp>
        <p:nvCxnSpPr>
          <p:cNvPr id="17" name="Straight Arrow Connector 16">
            <a:extLst>
              <a:ext uri="{FF2B5EF4-FFF2-40B4-BE49-F238E27FC236}">
                <a16:creationId xmlns:a16="http://schemas.microsoft.com/office/drawing/2014/main" id="{FED4C1A9-ACC3-993C-46C3-B36FD6B455DE}"/>
              </a:ext>
            </a:extLst>
          </p:cNvPr>
          <p:cNvCxnSpPr>
            <a:cxnSpLocks/>
          </p:cNvCxnSpPr>
          <p:nvPr/>
        </p:nvCxnSpPr>
        <p:spPr>
          <a:xfrm flipH="1">
            <a:off x="9909810" y="6052283"/>
            <a:ext cx="70043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71532EE-EB8D-B978-05F8-DBFFD351FF1B}"/>
              </a:ext>
            </a:extLst>
          </p:cNvPr>
          <p:cNvCxnSpPr>
            <a:cxnSpLocks/>
          </p:cNvCxnSpPr>
          <p:nvPr/>
        </p:nvCxnSpPr>
        <p:spPr>
          <a:xfrm flipV="1">
            <a:off x="10610242" y="5717506"/>
            <a:ext cx="0" cy="334777"/>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8512E51-E9FE-C235-BD8A-2231CD6762BB}"/>
              </a:ext>
            </a:extLst>
          </p:cNvPr>
          <p:cNvSpPr txBox="1"/>
          <p:nvPr/>
        </p:nvSpPr>
        <p:spPr>
          <a:xfrm>
            <a:off x="796162" y="2844007"/>
            <a:ext cx="3317548" cy="1482666"/>
          </a:xfrm>
          <a:prstGeom prst="rect">
            <a:avLst/>
          </a:prstGeom>
          <a:solidFill>
            <a:srgbClr val="FFFF00"/>
          </a:solidFill>
          <a:ln>
            <a:solidFill>
              <a:schemeClr val="tx2"/>
            </a:solidFill>
          </a:ln>
        </p:spPr>
        <p:txBody>
          <a:bodyPr wrap="square" rtlCol="0">
            <a:noAutofit/>
          </a:bodyPr>
          <a:lstStyle/>
          <a:p>
            <a:pPr algn="l"/>
            <a:r>
              <a:rPr lang="en-US" sz="1400" dirty="0"/>
              <a:t>This option is “sticky”, meaning that it “remembers” what template was chosen and it will be automatically chosen (filled in) for the same user next time he or she does “New &gt; Create with AI Assistant”</a:t>
            </a:r>
          </a:p>
        </p:txBody>
      </p:sp>
    </p:spTree>
    <p:extLst>
      <p:ext uri="{BB962C8B-B14F-4D97-AF65-F5344CB8AC3E}">
        <p14:creationId xmlns:p14="http://schemas.microsoft.com/office/powerpoint/2010/main" val="3197582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4014B-A659-E8FB-542B-32353439709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55D0C10-BF21-3E86-C930-72E16C71F814}"/>
              </a:ext>
            </a:extLst>
          </p:cNvPr>
          <p:cNvSpPr>
            <a:spLocks noGrp="1"/>
          </p:cNvSpPr>
          <p:nvPr>
            <p:ph type="title"/>
          </p:nvPr>
        </p:nvSpPr>
        <p:spPr/>
        <p:txBody>
          <a:bodyPr/>
          <a:lstStyle/>
          <a:p>
            <a:r>
              <a:rPr lang="en-US" dirty="0"/>
              <a:t>Expand from Template with the AI Metadata Assistant </a:t>
            </a:r>
            <a:endParaRPr lang="en-NL" dirty="0"/>
          </a:p>
        </p:txBody>
      </p:sp>
      <p:sp>
        <p:nvSpPr>
          <p:cNvPr id="9" name="Slide Number Placeholder 5">
            <a:extLst>
              <a:ext uri="{FF2B5EF4-FFF2-40B4-BE49-F238E27FC236}">
                <a16:creationId xmlns:a16="http://schemas.microsoft.com/office/drawing/2014/main" id="{236EFB20-0DA9-186E-6CA3-C1150DD061E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57</a:t>
            </a:fld>
            <a:endParaRPr lang="en-GB"/>
          </a:p>
        </p:txBody>
      </p:sp>
      <p:sp>
        <p:nvSpPr>
          <p:cNvPr id="7" name="TextBox 6">
            <a:extLst>
              <a:ext uri="{FF2B5EF4-FFF2-40B4-BE49-F238E27FC236}">
                <a16:creationId xmlns:a16="http://schemas.microsoft.com/office/drawing/2014/main" id="{AE35E963-D608-9705-D13A-3DBBEA857591}"/>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042EE6FA-6367-7B8C-D934-718A5675AEDD}"/>
              </a:ext>
            </a:extLst>
          </p:cNvPr>
          <p:cNvSpPr txBox="1"/>
          <p:nvPr/>
        </p:nvSpPr>
        <p:spPr>
          <a:xfrm>
            <a:off x="365688" y="1131352"/>
            <a:ext cx="11421604" cy="1132346"/>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t>The new bibliographic record is created</a:t>
            </a:r>
            <a:endParaRPr lang="en-US" dirty="0"/>
          </a:p>
          <a:p>
            <a:endParaRPr lang="en-US" dirty="0" err="1"/>
          </a:p>
        </p:txBody>
      </p:sp>
      <p:pic>
        <p:nvPicPr>
          <p:cNvPr id="3" name="Picture 2">
            <a:extLst>
              <a:ext uri="{FF2B5EF4-FFF2-40B4-BE49-F238E27FC236}">
                <a16:creationId xmlns:a16="http://schemas.microsoft.com/office/drawing/2014/main" id="{D154E404-860B-69CF-2A67-A34B16255410}"/>
              </a:ext>
            </a:extLst>
          </p:cNvPr>
          <p:cNvPicPr>
            <a:picLocks noChangeAspect="1"/>
          </p:cNvPicPr>
          <p:nvPr/>
        </p:nvPicPr>
        <p:blipFill>
          <a:blip r:embed="rId2"/>
          <a:stretch>
            <a:fillRect/>
          </a:stretch>
        </p:blipFill>
        <p:spPr>
          <a:xfrm>
            <a:off x="4224337" y="2338387"/>
            <a:ext cx="3743325" cy="2181225"/>
          </a:xfrm>
          <a:prstGeom prst="rect">
            <a:avLst/>
          </a:prstGeom>
          <a:ln>
            <a:solidFill>
              <a:schemeClr val="tx1"/>
            </a:solidFill>
          </a:ln>
        </p:spPr>
      </p:pic>
    </p:spTree>
    <p:extLst>
      <p:ext uri="{BB962C8B-B14F-4D97-AF65-F5344CB8AC3E}">
        <p14:creationId xmlns:p14="http://schemas.microsoft.com/office/powerpoint/2010/main" val="2221640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3921A-434B-0F2A-76D6-14423848B36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789F1F6-BD35-D691-8748-EB0EFD760E63}"/>
              </a:ext>
            </a:extLst>
          </p:cNvPr>
          <p:cNvPicPr>
            <a:picLocks noChangeAspect="1"/>
          </p:cNvPicPr>
          <p:nvPr/>
        </p:nvPicPr>
        <p:blipFill>
          <a:blip r:embed="rId2"/>
          <a:stretch>
            <a:fillRect/>
          </a:stretch>
        </p:blipFill>
        <p:spPr>
          <a:xfrm>
            <a:off x="1074420" y="1648157"/>
            <a:ext cx="10214610" cy="4337096"/>
          </a:xfrm>
          <a:prstGeom prst="rect">
            <a:avLst/>
          </a:prstGeom>
          <a:ln>
            <a:solidFill>
              <a:schemeClr val="tx1"/>
            </a:solidFill>
          </a:ln>
        </p:spPr>
      </p:pic>
      <p:sp>
        <p:nvSpPr>
          <p:cNvPr id="10" name="Title 9">
            <a:extLst>
              <a:ext uri="{FF2B5EF4-FFF2-40B4-BE49-F238E27FC236}">
                <a16:creationId xmlns:a16="http://schemas.microsoft.com/office/drawing/2014/main" id="{1EB5F9F0-F071-1E43-8F7A-D09009185575}"/>
              </a:ext>
            </a:extLst>
          </p:cNvPr>
          <p:cNvSpPr>
            <a:spLocks noGrp="1"/>
          </p:cNvSpPr>
          <p:nvPr>
            <p:ph type="title"/>
          </p:nvPr>
        </p:nvSpPr>
        <p:spPr/>
        <p:txBody>
          <a:bodyPr/>
          <a:lstStyle/>
          <a:p>
            <a:r>
              <a:rPr lang="en-US" dirty="0"/>
              <a:t>Expand from Template with the AI Metadata Assistant </a:t>
            </a:r>
            <a:endParaRPr lang="en-NL" dirty="0"/>
          </a:p>
        </p:txBody>
      </p:sp>
      <p:sp>
        <p:nvSpPr>
          <p:cNvPr id="9" name="Slide Number Placeholder 5">
            <a:extLst>
              <a:ext uri="{FF2B5EF4-FFF2-40B4-BE49-F238E27FC236}">
                <a16:creationId xmlns:a16="http://schemas.microsoft.com/office/drawing/2014/main" id="{9D21D2FC-6E35-DCCE-30E5-A4A37F27030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58</a:t>
            </a:fld>
            <a:endParaRPr lang="en-GB"/>
          </a:p>
        </p:txBody>
      </p:sp>
      <p:sp>
        <p:nvSpPr>
          <p:cNvPr id="7" name="TextBox 6">
            <a:extLst>
              <a:ext uri="{FF2B5EF4-FFF2-40B4-BE49-F238E27FC236}">
                <a16:creationId xmlns:a16="http://schemas.microsoft.com/office/drawing/2014/main" id="{947F7F88-2DCC-C022-3B83-D8349A1DAE2A}"/>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3DBF07C5-E082-1587-DDA5-5F8A40F99794}"/>
              </a:ext>
            </a:extLst>
          </p:cNvPr>
          <p:cNvSpPr txBox="1"/>
          <p:nvPr/>
        </p:nvSpPr>
        <p:spPr>
          <a:xfrm>
            <a:off x="365688" y="1131352"/>
            <a:ext cx="11421604" cy="1132346"/>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t>The new bibliographic record includes the fields from the template from which we expanded</a:t>
            </a:r>
            <a:endParaRPr lang="en-US" dirty="0"/>
          </a:p>
          <a:p>
            <a:endParaRPr lang="en-US" dirty="0" err="1"/>
          </a:p>
        </p:txBody>
      </p:sp>
      <p:sp>
        <p:nvSpPr>
          <p:cNvPr id="4" name="Rectangle 3">
            <a:extLst>
              <a:ext uri="{FF2B5EF4-FFF2-40B4-BE49-F238E27FC236}">
                <a16:creationId xmlns:a16="http://schemas.microsoft.com/office/drawing/2014/main" id="{E4049A2D-29FD-8A57-FD5C-03C542EE10DF}"/>
              </a:ext>
            </a:extLst>
          </p:cNvPr>
          <p:cNvSpPr/>
          <p:nvPr/>
        </p:nvSpPr>
        <p:spPr>
          <a:xfrm>
            <a:off x="1233611" y="5453161"/>
            <a:ext cx="3852739" cy="509232"/>
          </a:xfrm>
          <a:prstGeom prst="rect">
            <a:avLst/>
          </a:prstGeom>
          <a:noFill/>
          <a:ln w="28575">
            <a:solidFill>
              <a:srgbClr val="FF0000"/>
            </a:solidFill>
          </a:ln>
        </p:spPr>
        <p:txBody>
          <a:bodyPr wrap="square" rtlCol="0" anchor="ctr">
            <a:noAutofit/>
          </a:bodyPr>
          <a:lstStyle/>
          <a:p>
            <a:pPr algn="l"/>
            <a:endParaRPr lang="en-US" dirty="0">
              <a:ln w="28575">
                <a:noFill/>
              </a:ln>
              <a:solidFill>
                <a:schemeClr val="tx1"/>
              </a:solidFill>
            </a:endParaRPr>
          </a:p>
        </p:txBody>
      </p:sp>
    </p:spTree>
    <p:extLst>
      <p:ext uri="{BB962C8B-B14F-4D97-AF65-F5344CB8AC3E}">
        <p14:creationId xmlns:p14="http://schemas.microsoft.com/office/powerpoint/2010/main" val="4259063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8F94D-65E7-25D5-DF00-2D548F4306A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F2C9064-4883-DD95-046B-AE90E0A92A90}"/>
              </a:ext>
            </a:extLst>
          </p:cNvPr>
          <p:cNvSpPr>
            <a:spLocks noGrp="1"/>
          </p:cNvSpPr>
          <p:nvPr>
            <p:ph type="body" sz="quarter" idx="16"/>
          </p:nvPr>
        </p:nvSpPr>
        <p:spPr>
          <a:xfrm>
            <a:off x="0" y="2500384"/>
            <a:ext cx="12192000" cy="1030130"/>
          </a:xfrm>
        </p:spPr>
        <p:txBody>
          <a:bodyPr/>
          <a:lstStyle/>
          <a:p>
            <a:r>
              <a:rPr lang="en-US" sz="3600" dirty="0"/>
              <a:t>Using a normalization process in the AI Usage Profile</a:t>
            </a:r>
          </a:p>
        </p:txBody>
      </p:sp>
      <p:sp>
        <p:nvSpPr>
          <p:cNvPr id="3" name="Slide Number Placeholder 2">
            <a:extLst>
              <a:ext uri="{FF2B5EF4-FFF2-40B4-BE49-F238E27FC236}">
                <a16:creationId xmlns:a16="http://schemas.microsoft.com/office/drawing/2014/main" id="{9A2C4378-2D90-B382-D50C-549B07FA95DD}"/>
              </a:ext>
            </a:extLst>
          </p:cNvPr>
          <p:cNvSpPr>
            <a:spLocks noGrp="1"/>
          </p:cNvSpPr>
          <p:nvPr>
            <p:ph type="sldNum" sz="quarter" idx="11"/>
          </p:nvPr>
        </p:nvSpPr>
        <p:spPr/>
        <p:txBody>
          <a:bodyPr/>
          <a:lstStyle/>
          <a:p>
            <a:fld id="{F59CD943-D024-467A-B36E-F11E1285ED75}" type="slidenum">
              <a:rPr lang="en-GB" smtClean="0"/>
              <a:pPr/>
              <a:t>59</a:t>
            </a:fld>
            <a:endParaRPr lang="en-GB" dirty="0"/>
          </a:p>
        </p:txBody>
      </p:sp>
    </p:spTree>
    <p:extLst>
      <p:ext uri="{BB962C8B-B14F-4D97-AF65-F5344CB8AC3E}">
        <p14:creationId xmlns:p14="http://schemas.microsoft.com/office/powerpoint/2010/main" val="336357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AI Metadata Assistant uses a Large Language Model generative AI to process information about a library resource.</a:t>
            </a:r>
          </a:p>
          <a:p>
            <a:r>
              <a:rPr lang="en-US" dirty="0"/>
              <a:t>As part of the processing of the information the AI Metadata Assistant can suggest relevant metadata to the cataloger.  This can help to make the cataloging process quicker and more efficient. </a:t>
            </a:r>
          </a:p>
          <a:p>
            <a:r>
              <a:rPr lang="en-US" dirty="0"/>
              <a:t>The cataloger can review the suggested data and accept, correct or dismiss it.  He or she can also add additional library-specific metadata.</a:t>
            </a:r>
          </a:p>
          <a:p>
            <a:r>
              <a:rPr lang="en-US" dirty="0"/>
              <a:t>To process the information, the AI Metadata Assistant can use images of a library resources along with other provided information, extract the text and meaning, and return it structured according to cataloging standards. This information can then be used for creating new bibliographic records, as well as enriching existing brief records.</a:t>
            </a:r>
          </a:p>
          <a:p>
            <a:r>
              <a:rPr lang="en-US" sz="1800" dirty="0">
                <a:effectLst/>
                <a:latin typeface="Avenir Next LT Pro" panose="020B0504020202020204" pitchFamily="34" charset="0"/>
                <a:ea typeface="Aptos" panose="020B0004020202020204" pitchFamily="34" charset="0"/>
                <a:cs typeface="Aptos" panose="020B0004020202020204" pitchFamily="34" charset="0"/>
              </a:rPr>
              <a:t>Note that the metadata and images aren’t used to train the AI or saved by Ex Libris.  The metadata and images are only processed to generate metadata suggestions.</a:t>
            </a:r>
            <a:endParaRPr lang="en-US" dirty="0"/>
          </a:p>
        </p:txBody>
      </p:sp>
    </p:spTree>
    <p:extLst>
      <p:ext uri="{BB962C8B-B14F-4D97-AF65-F5344CB8AC3E}">
        <p14:creationId xmlns:p14="http://schemas.microsoft.com/office/powerpoint/2010/main" val="3563518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CECEB-30A4-3E8C-7341-7978A2E189E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0E4C6DC-D056-632E-274F-C26BFFC0E524}"/>
              </a:ext>
            </a:extLst>
          </p:cNvPr>
          <p:cNvSpPr>
            <a:spLocks noGrp="1"/>
          </p:cNvSpPr>
          <p:nvPr>
            <p:ph type="title"/>
          </p:nvPr>
        </p:nvSpPr>
        <p:spPr/>
        <p:txBody>
          <a:bodyPr/>
          <a:lstStyle/>
          <a:p>
            <a:r>
              <a:rPr lang="en-US" dirty="0"/>
              <a:t>Using a normalization process in the AI Usage Profile</a:t>
            </a:r>
          </a:p>
        </p:txBody>
      </p:sp>
      <p:sp>
        <p:nvSpPr>
          <p:cNvPr id="9" name="Slide Number Placeholder 5">
            <a:extLst>
              <a:ext uri="{FF2B5EF4-FFF2-40B4-BE49-F238E27FC236}">
                <a16:creationId xmlns:a16="http://schemas.microsoft.com/office/drawing/2014/main" id="{25FFC4A3-9BB9-B1BB-00BC-88E0C5D5697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60</a:t>
            </a:fld>
            <a:endParaRPr lang="en-GB"/>
          </a:p>
        </p:txBody>
      </p:sp>
      <p:sp>
        <p:nvSpPr>
          <p:cNvPr id="7" name="TextBox 6">
            <a:extLst>
              <a:ext uri="{FF2B5EF4-FFF2-40B4-BE49-F238E27FC236}">
                <a16:creationId xmlns:a16="http://schemas.microsoft.com/office/drawing/2014/main" id="{3C66B9B2-AABA-4DAF-EFE4-C2E5553CD5EB}"/>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9388D7-F5FD-C609-DF05-A89168EE093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In the AI Usage Profile at "Configuration &gt; Resources &gt; Cataloging &gt; AI Usage Profile" it is possible to use both</a:t>
            </a:r>
          </a:p>
          <a:p>
            <a:pPr lvl="1"/>
            <a:r>
              <a:rPr lang="en-US" sz="2000" dirty="0">
                <a:effectLst/>
                <a:ea typeface="Aptos" panose="020B0004020202020204" pitchFamily="34" charset="0"/>
                <a:cs typeface="Aptos" panose="020B0004020202020204" pitchFamily="34" charset="0"/>
              </a:rPr>
              <a:t>A normalization </a:t>
            </a:r>
            <a:r>
              <a:rPr lang="en-US" sz="2000" dirty="0">
                <a:ea typeface="Aptos" panose="020B0004020202020204" pitchFamily="34" charset="0"/>
                <a:cs typeface="Aptos" panose="020B0004020202020204" pitchFamily="34" charset="0"/>
              </a:rPr>
              <a:t>process (to use when doing "New &gt; </a:t>
            </a:r>
            <a:r>
              <a:rPr lang="en-US" sz="2000" dirty="0">
                <a:effectLst/>
                <a:ea typeface="Aptos" panose="020B0004020202020204" pitchFamily="34" charset="0"/>
                <a:cs typeface="Aptos" panose="020B0004020202020204" pitchFamily="34" charset="0"/>
              </a:rPr>
              <a:t>Create with AI Assistant") </a:t>
            </a:r>
          </a:p>
          <a:p>
            <a:pPr lvl="1"/>
            <a:r>
              <a:rPr lang="en-US" sz="2000" dirty="0">
                <a:ea typeface="Aptos" panose="020B0004020202020204" pitchFamily="34" charset="0"/>
                <a:cs typeface="Aptos" panose="020B0004020202020204" pitchFamily="34" charset="0"/>
              </a:rPr>
              <a:t>A</a:t>
            </a:r>
            <a:r>
              <a:rPr lang="en-US" sz="2000" dirty="0">
                <a:effectLst/>
                <a:ea typeface="Aptos" panose="020B0004020202020204" pitchFamily="34" charset="0"/>
                <a:cs typeface="Aptos" panose="020B0004020202020204" pitchFamily="34" charset="0"/>
              </a:rPr>
              <a:t> merge rule (to use when doing "Editing Actions &gt; Enhance with AI Assistant")</a:t>
            </a:r>
          </a:p>
          <a:p>
            <a:r>
              <a:rPr lang="en-US" sz="2000" dirty="0">
                <a:effectLst/>
                <a:ea typeface="Aptos" panose="020B0004020202020204" pitchFamily="34" charset="0"/>
                <a:cs typeface="Aptos" panose="020B0004020202020204" pitchFamily="34" charset="0"/>
              </a:rPr>
              <a:t>The normalization rule will be applied to the AI generated data in both the "Create" and "Enhance" workflows.</a:t>
            </a:r>
          </a:p>
          <a:p>
            <a:pPr lvl="1"/>
            <a:r>
              <a:rPr lang="en-US" sz="2000" dirty="0">
                <a:ea typeface="Aptos" panose="020B0004020202020204" pitchFamily="34" charset="0"/>
                <a:cs typeface="Aptos" panose="020B0004020202020204" pitchFamily="34" charset="0"/>
              </a:rPr>
              <a:t>In the "Enhance" workflow </a:t>
            </a:r>
            <a:r>
              <a:rPr lang="en-US" sz="2000" dirty="0">
                <a:effectLst/>
                <a:ea typeface="Aptos" panose="020B0004020202020204" pitchFamily="34" charset="0"/>
                <a:cs typeface="Aptos" panose="020B0004020202020204" pitchFamily="34" charset="0"/>
              </a:rPr>
              <a:t>it will be applied before merging with the existing record.</a:t>
            </a:r>
          </a:p>
          <a:p>
            <a:r>
              <a:rPr lang="en-US" sz="2000" dirty="0"/>
              <a:t>We will now focus on the normalization process</a:t>
            </a:r>
          </a:p>
        </p:txBody>
      </p:sp>
    </p:spTree>
    <p:extLst>
      <p:ext uri="{BB962C8B-B14F-4D97-AF65-F5344CB8AC3E}">
        <p14:creationId xmlns:p14="http://schemas.microsoft.com/office/powerpoint/2010/main" val="40152699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B77A7-5593-F9F3-7268-064E0E170B0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E1469F1-A08C-9144-F078-50DD3ED0685D}"/>
              </a:ext>
            </a:extLst>
          </p:cNvPr>
          <p:cNvSpPr>
            <a:spLocks noGrp="1"/>
          </p:cNvSpPr>
          <p:nvPr>
            <p:ph type="title"/>
          </p:nvPr>
        </p:nvSpPr>
        <p:spPr/>
        <p:txBody>
          <a:bodyPr/>
          <a:lstStyle/>
          <a:p>
            <a:r>
              <a:rPr lang="en-US" dirty="0"/>
              <a:t>Using a normalization process in the AI Usage Profile</a:t>
            </a:r>
          </a:p>
        </p:txBody>
      </p:sp>
      <p:sp>
        <p:nvSpPr>
          <p:cNvPr id="9" name="Slide Number Placeholder 5">
            <a:extLst>
              <a:ext uri="{FF2B5EF4-FFF2-40B4-BE49-F238E27FC236}">
                <a16:creationId xmlns:a16="http://schemas.microsoft.com/office/drawing/2014/main" id="{2B0E2019-CAE8-9CCA-65B8-1F3271A2CCB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61</a:t>
            </a:fld>
            <a:endParaRPr lang="en-GB"/>
          </a:p>
        </p:txBody>
      </p:sp>
      <p:sp>
        <p:nvSpPr>
          <p:cNvPr id="7" name="TextBox 6">
            <a:extLst>
              <a:ext uri="{FF2B5EF4-FFF2-40B4-BE49-F238E27FC236}">
                <a16:creationId xmlns:a16="http://schemas.microsoft.com/office/drawing/2014/main" id="{F77880F0-D42F-3567-4D10-9768B877B044}"/>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3" name="TextBox 2">
            <a:extLst>
              <a:ext uri="{FF2B5EF4-FFF2-40B4-BE49-F238E27FC236}">
                <a16:creationId xmlns:a16="http://schemas.microsoft.com/office/drawing/2014/main" id="{0ACA305C-838D-E407-5655-0604549170FB}"/>
              </a:ext>
            </a:extLst>
          </p:cNvPr>
          <p:cNvSpPr txBox="1"/>
          <p:nvPr/>
        </p:nvSpPr>
        <p:spPr>
          <a:xfrm>
            <a:off x="365688" y="1131352"/>
            <a:ext cx="11421604" cy="1455731"/>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have a normalization rule and process named "Yoel - XSL - replace text AI" which uses a normalization rule names "Yoel - XSL - replace text AI with text Artificial Intelligence". </a:t>
            </a:r>
          </a:p>
          <a:p>
            <a:r>
              <a:rPr lang="en-US" dirty="0"/>
              <a:t>It replaces "AI" with "Artificial Intelligence" in 588 a":</a:t>
            </a:r>
          </a:p>
          <a:p>
            <a:endParaRPr lang="en-US" dirty="0" err="1"/>
          </a:p>
        </p:txBody>
      </p:sp>
      <p:pic>
        <p:nvPicPr>
          <p:cNvPr id="4" name="Picture 3">
            <a:extLst>
              <a:ext uri="{FF2B5EF4-FFF2-40B4-BE49-F238E27FC236}">
                <a16:creationId xmlns:a16="http://schemas.microsoft.com/office/drawing/2014/main" id="{88F8A2F2-8D2E-E8C9-D479-4ED9A6C713BF}"/>
              </a:ext>
            </a:extLst>
          </p:cNvPr>
          <p:cNvPicPr>
            <a:picLocks noChangeAspect="1"/>
          </p:cNvPicPr>
          <p:nvPr/>
        </p:nvPicPr>
        <p:blipFill>
          <a:blip r:embed="rId2"/>
          <a:stretch>
            <a:fillRect/>
          </a:stretch>
        </p:blipFill>
        <p:spPr>
          <a:xfrm>
            <a:off x="4321071" y="2235750"/>
            <a:ext cx="3737743" cy="4455447"/>
          </a:xfrm>
          <a:prstGeom prst="rect">
            <a:avLst/>
          </a:prstGeom>
          <a:ln>
            <a:solidFill>
              <a:schemeClr val="tx1"/>
            </a:solidFill>
          </a:ln>
        </p:spPr>
      </p:pic>
    </p:spTree>
    <p:extLst>
      <p:ext uri="{BB962C8B-B14F-4D97-AF65-F5344CB8AC3E}">
        <p14:creationId xmlns:p14="http://schemas.microsoft.com/office/powerpoint/2010/main" val="26618478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BB439-5606-8451-8517-7D0E48D6F8E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1D292D5-230D-2889-1330-F6A426257343}"/>
              </a:ext>
            </a:extLst>
          </p:cNvPr>
          <p:cNvSpPr>
            <a:spLocks noGrp="1"/>
          </p:cNvSpPr>
          <p:nvPr>
            <p:ph type="title"/>
          </p:nvPr>
        </p:nvSpPr>
        <p:spPr/>
        <p:txBody>
          <a:bodyPr/>
          <a:lstStyle/>
          <a:p>
            <a:r>
              <a:rPr lang="en-US" dirty="0"/>
              <a:t>Using a normalization process in the AI Usage Profile</a:t>
            </a:r>
          </a:p>
        </p:txBody>
      </p:sp>
      <p:sp>
        <p:nvSpPr>
          <p:cNvPr id="9" name="Slide Number Placeholder 5">
            <a:extLst>
              <a:ext uri="{FF2B5EF4-FFF2-40B4-BE49-F238E27FC236}">
                <a16:creationId xmlns:a16="http://schemas.microsoft.com/office/drawing/2014/main" id="{0A61DC90-4562-A43C-9A83-6019E587CDD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62</a:t>
            </a:fld>
            <a:endParaRPr lang="en-GB"/>
          </a:p>
        </p:txBody>
      </p:sp>
      <p:sp>
        <p:nvSpPr>
          <p:cNvPr id="7" name="TextBox 6">
            <a:extLst>
              <a:ext uri="{FF2B5EF4-FFF2-40B4-BE49-F238E27FC236}">
                <a16:creationId xmlns:a16="http://schemas.microsoft.com/office/drawing/2014/main" id="{23420718-CBAF-C3EB-5A4C-1501F8C84F4D}"/>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2" name="TextBox 1">
            <a:extLst>
              <a:ext uri="{FF2B5EF4-FFF2-40B4-BE49-F238E27FC236}">
                <a16:creationId xmlns:a16="http://schemas.microsoft.com/office/drawing/2014/main" id="{B43FBB49-3911-BF5C-3920-B4B3E2D34A2B}"/>
              </a:ext>
            </a:extLst>
          </p:cNvPr>
          <p:cNvSpPr txBox="1"/>
          <p:nvPr/>
        </p:nvSpPr>
        <p:spPr>
          <a:xfrm>
            <a:off x="365688" y="1131352"/>
            <a:ext cx="11421604" cy="507877"/>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normalization rule will change this:</a:t>
            </a:r>
          </a:p>
          <a:p>
            <a:endParaRPr lang="en-US" dirty="0" err="1"/>
          </a:p>
        </p:txBody>
      </p:sp>
      <p:sp>
        <p:nvSpPr>
          <p:cNvPr id="6" name="TextBox 5">
            <a:extLst>
              <a:ext uri="{FF2B5EF4-FFF2-40B4-BE49-F238E27FC236}">
                <a16:creationId xmlns:a16="http://schemas.microsoft.com/office/drawing/2014/main" id="{75CDA136-003B-912D-0D28-DF9784AAEA0B}"/>
              </a:ext>
            </a:extLst>
          </p:cNvPr>
          <p:cNvSpPr txBox="1"/>
          <p:nvPr/>
        </p:nvSpPr>
        <p:spPr>
          <a:xfrm>
            <a:off x="365688" y="3429000"/>
            <a:ext cx="11421604" cy="507877"/>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To this:</a:t>
            </a:r>
          </a:p>
          <a:p>
            <a:endParaRPr lang="en-US" dirty="0" err="1"/>
          </a:p>
        </p:txBody>
      </p:sp>
      <p:sp>
        <p:nvSpPr>
          <p:cNvPr id="11" name="TextBox 10">
            <a:extLst>
              <a:ext uri="{FF2B5EF4-FFF2-40B4-BE49-F238E27FC236}">
                <a16:creationId xmlns:a16="http://schemas.microsoft.com/office/drawing/2014/main" id="{0C262A18-5DBB-AE46-0D4C-0773D25BDD8A}"/>
              </a:ext>
            </a:extLst>
          </p:cNvPr>
          <p:cNvSpPr txBox="1"/>
          <p:nvPr/>
        </p:nvSpPr>
        <p:spPr>
          <a:xfrm>
            <a:off x="375639" y="1917589"/>
            <a:ext cx="11421604" cy="507877"/>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588__ $$a $$a Part of the metadata in this record was created with the help of </a:t>
            </a:r>
            <a:r>
              <a:rPr lang="en-US" dirty="0">
                <a:highlight>
                  <a:srgbClr val="FFFF00"/>
                </a:highlight>
              </a:rPr>
              <a:t>AI</a:t>
            </a:r>
            <a:r>
              <a:rPr lang="en-US" dirty="0"/>
              <a:t> Metadata Assistant</a:t>
            </a:r>
          </a:p>
        </p:txBody>
      </p:sp>
      <p:sp>
        <p:nvSpPr>
          <p:cNvPr id="12" name="TextBox 11">
            <a:extLst>
              <a:ext uri="{FF2B5EF4-FFF2-40B4-BE49-F238E27FC236}">
                <a16:creationId xmlns:a16="http://schemas.microsoft.com/office/drawing/2014/main" id="{0B87CFCD-E201-9BF6-975A-B9139DA9C422}"/>
              </a:ext>
            </a:extLst>
          </p:cNvPr>
          <p:cNvSpPr txBox="1"/>
          <p:nvPr/>
        </p:nvSpPr>
        <p:spPr>
          <a:xfrm>
            <a:off x="365688" y="4335585"/>
            <a:ext cx="11421604" cy="507877"/>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588__ $$a $$a Part of the metadata in this record was created with the help of Artificial Intelligence Metadata Assistant</a:t>
            </a:r>
            <a:endParaRPr lang="en-US" dirty="0">
              <a:highlight>
                <a:srgbClr val="FFFF00"/>
              </a:highlight>
            </a:endParaRPr>
          </a:p>
          <a:p>
            <a:endParaRPr lang="en-US" dirty="0" err="1"/>
          </a:p>
        </p:txBody>
      </p:sp>
    </p:spTree>
    <p:extLst>
      <p:ext uri="{BB962C8B-B14F-4D97-AF65-F5344CB8AC3E}">
        <p14:creationId xmlns:p14="http://schemas.microsoft.com/office/powerpoint/2010/main" val="26116075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544C9-32B9-B46E-BCCA-1BDE90DC08D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78E55940-CFDD-80EA-0A37-CE7DFAC33151}"/>
              </a:ext>
            </a:extLst>
          </p:cNvPr>
          <p:cNvPicPr>
            <a:picLocks noChangeAspect="1"/>
          </p:cNvPicPr>
          <p:nvPr/>
        </p:nvPicPr>
        <p:blipFill>
          <a:blip r:embed="rId2"/>
          <a:stretch>
            <a:fillRect/>
          </a:stretch>
        </p:blipFill>
        <p:spPr>
          <a:xfrm>
            <a:off x="123825" y="2581275"/>
            <a:ext cx="11944350" cy="1695450"/>
          </a:xfrm>
          <a:prstGeom prst="rect">
            <a:avLst/>
          </a:prstGeom>
          <a:ln>
            <a:solidFill>
              <a:schemeClr val="tx1"/>
            </a:solidFill>
          </a:ln>
        </p:spPr>
      </p:pic>
      <p:sp>
        <p:nvSpPr>
          <p:cNvPr id="10" name="Title 9">
            <a:extLst>
              <a:ext uri="{FF2B5EF4-FFF2-40B4-BE49-F238E27FC236}">
                <a16:creationId xmlns:a16="http://schemas.microsoft.com/office/drawing/2014/main" id="{3B859232-9B03-2144-0A53-EEB0CD4B4CDE}"/>
              </a:ext>
            </a:extLst>
          </p:cNvPr>
          <p:cNvSpPr>
            <a:spLocks noGrp="1"/>
          </p:cNvSpPr>
          <p:nvPr>
            <p:ph type="title"/>
          </p:nvPr>
        </p:nvSpPr>
        <p:spPr/>
        <p:txBody>
          <a:bodyPr/>
          <a:lstStyle/>
          <a:p>
            <a:r>
              <a:rPr lang="en-US" dirty="0"/>
              <a:t>Using a normalization process in the AI Usage Profile</a:t>
            </a:r>
          </a:p>
        </p:txBody>
      </p:sp>
      <p:sp>
        <p:nvSpPr>
          <p:cNvPr id="9" name="Slide Number Placeholder 5">
            <a:extLst>
              <a:ext uri="{FF2B5EF4-FFF2-40B4-BE49-F238E27FC236}">
                <a16:creationId xmlns:a16="http://schemas.microsoft.com/office/drawing/2014/main" id="{FC5D0A14-644B-E76A-8881-E3E02528A45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63</a:t>
            </a:fld>
            <a:endParaRPr lang="en-GB"/>
          </a:p>
        </p:txBody>
      </p:sp>
      <p:sp>
        <p:nvSpPr>
          <p:cNvPr id="7" name="TextBox 6">
            <a:extLst>
              <a:ext uri="{FF2B5EF4-FFF2-40B4-BE49-F238E27FC236}">
                <a16:creationId xmlns:a16="http://schemas.microsoft.com/office/drawing/2014/main" id="{5F1A5E46-8A22-D586-52AD-B29D101396E6}"/>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5" name="TextBox 4">
            <a:extLst>
              <a:ext uri="{FF2B5EF4-FFF2-40B4-BE49-F238E27FC236}">
                <a16:creationId xmlns:a16="http://schemas.microsoft.com/office/drawing/2014/main" id="{C439CF8C-2E15-FCD1-21CA-61CAE1863CCA}"/>
              </a:ext>
            </a:extLst>
          </p:cNvPr>
          <p:cNvSpPr txBox="1"/>
          <p:nvPr/>
        </p:nvSpPr>
        <p:spPr>
          <a:xfrm>
            <a:off x="365688" y="1131352"/>
            <a:ext cx="11421604" cy="507877"/>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By default all AI generated records have included this:</a:t>
            </a:r>
          </a:p>
          <a:p>
            <a:endParaRPr lang="en-US" dirty="0" err="1"/>
          </a:p>
        </p:txBody>
      </p:sp>
      <p:sp>
        <p:nvSpPr>
          <p:cNvPr id="6" name="TextBox 5">
            <a:extLst>
              <a:ext uri="{FF2B5EF4-FFF2-40B4-BE49-F238E27FC236}">
                <a16:creationId xmlns:a16="http://schemas.microsoft.com/office/drawing/2014/main" id="{58D24D5D-A456-6C76-5033-21509E7E1389}"/>
              </a:ext>
            </a:extLst>
          </p:cNvPr>
          <p:cNvSpPr txBox="1"/>
          <p:nvPr/>
        </p:nvSpPr>
        <p:spPr>
          <a:xfrm>
            <a:off x="375639" y="1917589"/>
            <a:ext cx="11421604" cy="507877"/>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588__ $$a Part of the metadata in this record was created with the help of AI Metadata Assistant</a:t>
            </a:r>
          </a:p>
          <a:p>
            <a:endParaRPr lang="en-US" dirty="0" err="1"/>
          </a:p>
        </p:txBody>
      </p:sp>
      <p:sp>
        <p:nvSpPr>
          <p:cNvPr id="12" name="Rectangle 11">
            <a:extLst>
              <a:ext uri="{FF2B5EF4-FFF2-40B4-BE49-F238E27FC236}">
                <a16:creationId xmlns:a16="http://schemas.microsoft.com/office/drawing/2014/main" id="{4FD4D521-9F55-7947-CB99-00B78E2FC925}"/>
              </a:ext>
            </a:extLst>
          </p:cNvPr>
          <p:cNvSpPr/>
          <p:nvPr/>
        </p:nvSpPr>
        <p:spPr>
          <a:xfrm>
            <a:off x="409576" y="3673498"/>
            <a:ext cx="6928484" cy="31557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8726696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C85F2-DDE8-9E8D-B882-09A186DEE6B9}"/>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FA8DE74-8CE6-2541-2C93-F50BD0276284}"/>
              </a:ext>
            </a:extLst>
          </p:cNvPr>
          <p:cNvPicPr>
            <a:picLocks noChangeAspect="1"/>
          </p:cNvPicPr>
          <p:nvPr/>
        </p:nvPicPr>
        <p:blipFill>
          <a:blip r:embed="rId2"/>
          <a:stretch>
            <a:fillRect/>
          </a:stretch>
        </p:blipFill>
        <p:spPr>
          <a:xfrm>
            <a:off x="1600200" y="1903447"/>
            <a:ext cx="9391650" cy="4399692"/>
          </a:xfrm>
          <a:prstGeom prst="rect">
            <a:avLst/>
          </a:prstGeom>
          <a:ln>
            <a:solidFill>
              <a:schemeClr val="tx1"/>
            </a:solidFill>
          </a:ln>
        </p:spPr>
      </p:pic>
      <p:sp>
        <p:nvSpPr>
          <p:cNvPr id="10" name="Title 9">
            <a:extLst>
              <a:ext uri="{FF2B5EF4-FFF2-40B4-BE49-F238E27FC236}">
                <a16:creationId xmlns:a16="http://schemas.microsoft.com/office/drawing/2014/main" id="{EF30CB9F-FD41-37D8-0FEE-5D578E64D794}"/>
              </a:ext>
            </a:extLst>
          </p:cNvPr>
          <p:cNvSpPr>
            <a:spLocks noGrp="1"/>
          </p:cNvSpPr>
          <p:nvPr>
            <p:ph type="title"/>
          </p:nvPr>
        </p:nvSpPr>
        <p:spPr/>
        <p:txBody>
          <a:bodyPr/>
          <a:lstStyle/>
          <a:p>
            <a:r>
              <a:rPr lang="en-US" dirty="0"/>
              <a:t>Using a normalization process in the AI Usage Profile</a:t>
            </a:r>
          </a:p>
        </p:txBody>
      </p:sp>
      <p:sp>
        <p:nvSpPr>
          <p:cNvPr id="9" name="Slide Number Placeholder 5">
            <a:extLst>
              <a:ext uri="{FF2B5EF4-FFF2-40B4-BE49-F238E27FC236}">
                <a16:creationId xmlns:a16="http://schemas.microsoft.com/office/drawing/2014/main" id="{BCBAC8A9-05BB-7C60-3743-DC9BBA5AA7F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64</a:t>
            </a:fld>
            <a:endParaRPr lang="en-GB"/>
          </a:p>
        </p:txBody>
      </p:sp>
      <p:sp>
        <p:nvSpPr>
          <p:cNvPr id="7" name="TextBox 6">
            <a:extLst>
              <a:ext uri="{FF2B5EF4-FFF2-40B4-BE49-F238E27FC236}">
                <a16:creationId xmlns:a16="http://schemas.microsoft.com/office/drawing/2014/main" id="{3DD02194-FD84-F5FF-C503-94F514C1EF64}"/>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4" name="TextBox 3">
            <a:extLst>
              <a:ext uri="{FF2B5EF4-FFF2-40B4-BE49-F238E27FC236}">
                <a16:creationId xmlns:a16="http://schemas.microsoft.com/office/drawing/2014/main" id="{6F5E1B7E-376F-93A3-DF04-B48B22B56F3F}"/>
              </a:ext>
            </a:extLst>
          </p:cNvPr>
          <p:cNvSpPr txBox="1"/>
          <p:nvPr/>
        </p:nvSpPr>
        <p:spPr>
          <a:xfrm>
            <a:off x="365688" y="1131352"/>
            <a:ext cx="11421604" cy="655877"/>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Now we have added the normalization process to the AI Usage Profile at "Configuration &gt; Resources &gt; Cataloging &gt; AI Usage Profile"</a:t>
            </a:r>
          </a:p>
          <a:p>
            <a:endParaRPr lang="en-US" dirty="0" err="1"/>
          </a:p>
        </p:txBody>
      </p:sp>
      <p:sp>
        <p:nvSpPr>
          <p:cNvPr id="5" name="Rectangle 4">
            <a:extLst>
              <a:ext uri="{FF2B5EF4-FFF2-40B4-BE49-F238E27FC236}">
                <a16:creationId xmlns:a16="http://schemas.microsoft.com/office/drawing/2014/main" id="{B14F702A-0554-68ED-BF01-A294E982D115}"/>
              </a:ext>
            </a:extLst>
          </p:cNvPr>
          <p:cNvSpPr/>
          <p:nvPr/>
        </p:nvSpPr>
        <p:spPr>
          <a:xfrm>
            <a:off x="1901145" y="5226218"/>
            <a:ext cx="3699555" cy="47756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8831266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4BB23-834B-513F-FBD3-230EF570989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427C339-AA7F-E7D7-39C4-A475D8240625}"/>
              </a:ext>
            </a:extLst>
          </p:cNvPr>
          <p:cNvPicPr>
            <a:picLocks noChangeAspect="1"/>
          </p:cNvPicPr>
          <p:nvPr/>
        </p:nvPicPr>
        <p:blipFill>
          <a:blip r:embed="rId2"/>
          <a:stretch>
            <a:fillRect/>
          </a:stretch>
        </p:blipFill>
        <p:spPr>
          <a:xfrm>
            <a:off x="2685856" y="1221778"/>
            <a:ext cx="7059545" cy="5126574"/>
          </a:xfrm>
          <a:prstGeom prst="rect">
            <a:avLst/>
          </a:prstGeom>
          <a:ln>
            <a:solidFill>
              <a:schemeClr val="tx1"/>
            </a:solidFill>
          </a:ln>
        </p:spPr>
      </p:pic>
      <p:sp>
        <p:nvSpPr>
          <p:cNvPr id="10" name="Title 9">
            <a:extLst>
              <a:ext uri="{FF2B5EF4-FFF2-40B4-BE49-F238E27FC236}">
                <a16:creationId xmlns:a16="http://schemas.microsoft.com/office/drawing/2014/main" id="{755EC3E9-0624-D432-31FB-E12EC020E8C3}"/>
              </a:ext>
            </a:extLst>
          </p:cNvPr>
          <p:cNvSpPr>
            <a:spLocks noGrp="1"/>
          </p:cNvSpPr>
          <p:nvPr>
            <p:ph type="title"/>
          </p:nvPr>
        </p:nvSpPr>
        <p:spPr/>
        <p:txBody>
          <a:bodyPr/>
          <a:lstStyle/>
          <a:p>
            <a:r>
              <a:rPr lang="en-US" dirty="0"/>
              <a:t>Using a normalization process in the AI Usage Profile</a:t>
            </a:r>
          </a:p>
        </p:txBody>
      </p:sp>
      <p:sp>
        <p:nvSpPr>
          <p:cNvPr id="9" name="Slide Number Placeholder 5">
            <a:extLst>
              <a:ext uri="{FF2B5EF4-FFF2-40B4-BE49-F238E27FC236}">
                <a16:creationId xmlns:a16="http://schemas.microsoft.com/office/drawing/2014/main" id="{3228C3AB-B76C-D13F-C468-48388B1B30D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65</a:t>
            </a:fld>
            <a:endParaRPr lang="en-GB"/>
          </a:p>
        </p:txBody>
      </p:sp>
      <p:sp>
        <p:nvSpPr>
          <p:cNvPr id="7" name="TextBox 6">
            <a:extLst>
              <a:ext uri="{FF2B5EF4-FFF2-40B4-BE49-F238E27FC236}">
                <a16:creationId xmlns:a16="http://schemas.microsoft.com/office/drawing/2014/main" id="{2CED3621-2A50-2602-3DA1-28E6983502CC}"/>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3" name="Rectangle 2">
            <a:extLst>
              <a:ext uri="{FF2B5EF4-FFF2-40B4-BE49-F238E27FC236}">
                <a16:creationId xmlns:a16="http://schemas.microsoft.com/office/drawing/2014/main" id="{75ED21E5-2AB9-040B-4967-4B5191396ECB}"/>
              </a:ext>
            </a:extLst>
          </p:cNvPr>
          <p:cNvSpPr/>
          <p:nvPr/>
        </p:nvSpPr>
        <p:spPr>
          <a:xfrm>
            <a:off x="8054164" y="5806658"/>
            <a:ext cx="1474840" cy="41126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4" name="TextBox 3">
            <a:extLst>
              <a:ext uri="{FF2B5EF4-FFF2-40B4-BE49-F238E27FC236}">
                <a16:creationId xmlns:a16="http://schemas.microsoft.com/office/drawing/2014/main" id="{C96EB221-1B95-060C-D79B-9B00E411878F}"/>
              </a:ext>
            </a:extLst>
          </p:cNvPr>
          <p:cNvSpPr txBox="1"/>
          <p:nvPr/>
        </p:nvSpPr>
        <p:spPr>
          <a:xfrm>
            <a:off x="691116" y="1573619"/>
            <a:ext cx="1669312" cy="648586"/>
          </a:xfrm>
          <a:prstGeom prst="rect">
            <a:avLst/>
          </a:prstGeom>
          <a:solidFill>
            <a:srgbClr val="FFFF00"/>
          </a:solidFill>
          <a:ln>
            <a:solidFill>
              <a:schemeClr val="tx1"/>
            </a:solidFill>
          </a:ln>
        </p:spPr>
        <p:txBody>
          <a:bodyPr wrap="square" rtlCol="0">
            <a:noAutofit/>
          </a:bodyPr>
          <a:lstStyle/>
          <a:p>
            <a:pPr algn="l"/>
            <a:r>
              <a:rPr lang="en-US" dirty="0"/>
              <a:t>The record is generated</a:t>
            </a:r>
          </a:p>
        </p:txBody>
      </p:sp>
    </p:spTree>
    <p:extLst>
      <p:ext uri="{BB962C8B-B14F-4D97-AF65-F5344CB8AC3E}">
        <p14:creationId xmlns:p14="http://schemas.microsoft.com/office/powerpoint/2010/main" val="41861587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4CAAD-FBFB-86C8-EA0E-0071A5A9B350}"/>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1D1BAC88-F22D-60CC-EA94-BDE4BE00BB45}"/>
              </a:ext>
            </a:extLst>
          </p:cNvPr>
          <p:cNvPicPr>
            <a:picLocks noChangeAspect="1"/>
          </p:cNvPicPr>
          <p:nvPr/>
        </p:nvPicPr>
        <p:blipFill>
          <a:blip r:embed="rId2"/>
          <a:stretch>
            <a:fillRect/>
          </a:stretch>
        </p:blipFill>
        <p:spPr>
          <a:xfrm>
            <a:off x="52387" y="4253865"/>
            <a:ext cx="12087225" cy="1162050"/>
          </a:xfrm>
          <a:prstGeom prst="rect">
            <a:avLst/>
          </a:prstGeom>
          <a:ln>
            <a:solidFill>
              <a:schemeClr val="tx1"/>
            </a:solidFill>
          </a:ln>
        </p:spPr>
      </p:pic>
      <p:sp>
        <p:nvSpPr>
          <p:cNvPr id="10" name="Title 9">
            <a:extLst>
              <a:ext uri="{FF2B5EF4-FFF2-40B4-BE49-F238E27FC236}">
                <a16:creationId xmlns:a16="http://schemas.microsoft.com/office/drawing/2014/main" id="{11CA8DB6-C02C-D3BE-85DE-272451CF7389}"/>
              </a:ext>
            </a:extLst>
          </p:cNvPr>
          <p:cNvSpPr>
            <a:spLocks noGrp="1"/>
          </p:cNvSpPr>
          <p:nvPr>
            <p:ph type="title"/>
          </p:nvPr>
        </p:nvSpPr>
        <p:spPr/>
        <p:txBody>
          <a:bodyPr/>
          <a:lstStyle/>
          <a:p>
            <a:r>
              <a:rPr lang="en-US" dirty="0"/>
              <a:t>Using a normalization process in the AI Usage Profile</a:t>
            </a:r>
          </a:p>
        </p:txBody>
      </p:sp>
      <p:sp>
        <p:nvSpPr>
          <p:cNvPr id="9" name="Slide Number Placeholder 5">
            <a:extLst>
              <a:ext uri="{FF2B5EF4-FFF2-40B4-BE49-F238E27FC236}">
                <a16:creationId xmlns:a16="http://schemas.microsoft.com/office/drawing/2014/main" id="{B7167C2B-04DC-6409-FFC9-3A1E6B571B2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66</a:t>
            </a:fld>
            <a:endParaRPr lang="en-GB"/>
          </a:p>
        </p:txBody>
      </p:sp>
      <p:sp>
        <p:nvSpPr>
          <p:cNvPr id="15" name="TextBox 14">
            <a:extLst>
              <a:ext uri="{FF2B5EF4-FFF2-40B4-BE49-F238E27FC236}">
                <a16:creationId xmlns:a16="http://schemas.microsoft.com/office/drawing/2014/main" id="{CA880E27-A4BA-F59C-232A-13CD83053584}"/>
              </a:ext>
            </a:extLst>
          </p:cNvPr>
          <p:cNvSpPr txBox="1"/>
          <p:nvPr/>
        </p:nvSpPr>
        <p:spPr>
          <a:xfrm>
            <a:off x="74409" y="986720"/>
            <a:ext cx="11858511" cy="2648019"/>
          </a:xfrm>
          <a:prstGeom prst="rect">
            <a:avLst/>
          </a:prstGeom>
        </p:spPr>
        <p:txBody>
          <a:bodyPr/>
          <a:lstStyle>
            <a:defPPr>
              <a:defRPr lang="en-US"/>
            </a:defPPr>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588 subfield a is created with:</a:t>
            </a:r>
          </a:p>
          <a:p>
            <a:pPr lvl="1"/>
            <a:r>
              <a:rPr lang="en-US" dirty="0"/>
              <a:t>Part of the metadata in this record was created with the help of </a:t>
            </a:r>
            <a:r>
              <a:rPr lang="en-US" b="1" dirty="0"/>
              <a:t>Artificial Intelligence </a:t>
            </a:r>
            <a:r>
              <a:rPr lang="en-US" dirty="0"/>
              <a:t>Metadata Assistant</a:t>
            </a:r>
          </a:p>
          <a:p>
            <a:pPr marL="180000" lvl="1" indent="0">
              <a:buNone/>
            </a:pPr>
            <a:endParaRPr lang="en-US" dirty="0"/>
          </a:p>
          <a:p>
            <a:r>
              <a:rPr lang="en-US" dirty="0"/>
              <a:t>Instead of</a:t>
            </a:r>
          </a:p>
          <a:p>
            <a:pPr lvl="1"/>
            <a:r>
              <a:rPr lang="en-US" dirty="0"/>
              <a:t>Part of the metadata in this record was created with the help of </a:t>
            </a:r>
            <a:r>
              <a:rPr lang="en-US" b="1" dirty="0"/>
              <a:t>AI</a:t>
            </a:r>
            <a:r>
              <a:rPr lang="en-US" dirty="0"/>
              <a:t> Metadata Assistant</a:t>
            </a:r>
          </a:p>
          <a:p>
            <a:pPr lvl="1"/>
            <a:endParaRPr lang="en-US" dirty="0"/>
          </a:p>
          <a:p>
            <a:r>
              <a:rPr lang="en-US" dirty="0"/>
              <a:t>This occurred because of the normalization process in the AI Usage Profile</a:t>
            </a:r>
          </a:p>
          <a:p>
            <a:endParaRPr lang="en-US" dirty="0" err="1"/>
          </a:p>
        </p:txBody>
      </p:sp>
      <p:cxnSp>
        <p:nvCxnSpPr>
          <p:cNvPr id="16" name="Straight Arrow Connector 15">
            <a:extLst>
              <a:ext uri="{FF2B5EF4-FFF2-40B4-BE49-F238E27FC236}">
                <a16:creationId xmlns:a16="http://schemas.microsoft.com/office/drawing/2014/main" id="{9231C416-8758-9DCA-5D0B-609709DC66C0}"/>
              </a:ext>
            </a:extLst>
          </p:cNvPr>
          <p:cNvCxnSpPr/>
          <p:nvPr/>
        </p:nvCxnSpPr>
        <p:spPr>
          <a:xfrm flipV="1">
            <a:off x="5820012" y="5109256"/>
            <a:ext cx="256478" cy="6133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5AE4F4F-682E-315D-587A-F2819584ADE4}"/>
              </a:ext>
            </a:extLst>
          </p:cNvPr>
          <p:cNvSpPr/>
          <p:nvPr/>
        </p:nvSpPr>
        <p:spPr>
          <a:xfrm>
            <a:off x="5600700" y="4820288"/>
            <a:ext cx="1501072" cy="25617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2120227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D5109-2C33-8D35-7317-CBB3A639314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EB64810-4E4D-D326-20BB-2B30F6839884}"/>
              </a:ext>
            </a:extLst>
          </p:cNvPr>
          <p:cNvSpPr>
            <a:spLocks noGrp="1"/>
          </p:cNvSpPr>
          <p:nvPr>
            <p:ph type="body" sz="quarter" idx="16"/>
          </p:nvPr>
        </p:nvSpPr>
        <p:spPr>
          <a:xfrm>
            <a:off x="0" y="2500384"/>
            <a:ext cx="12192000" cy="1030130"/>
          </a:xfrm>
        </p:spPr>
        <p:txBody>
          <a:bodyPr/>
          <a:lstStyle/>
          <a:p>
            <a:r>
              <a:rPr lang="en-US" sz="3600" dirty="0"/>
              <a:t>Cropping the image</a:t>
            </a:r>
          </a:p>
        </p:txBody>
      </p:sp>
      <p:sp>
        <p:nvSpPr>
          <p:cNvPr id="3" name="Slide Number Placeholder 2">
            <a:extLst>
              <a:ext uri="{FF2B5EF4-FFF2-40B4-BE49-F238E27FC236}">
                <a16:creationId xmlns:a16="http://schemas.microsoft.com/office/drawing/2014/main" id="{B411058B-2710-4F73-680F-13BED7D28DA4}"/>
              </a:ext>
            </a:extLst>
          </p:cNvPr>
          <p:cNvSpPr>
            <a:spLocks noGrp="1"/>
          </p:cNvSpPr>
          <p:nvPr>
            <p:ph type="sldNum" sz="quarter" idx="11"/>
          </p:nvPr>
        </p:nvSpPr>
        <p:spPr/>
        <p:txBody>
          <a:bodyPr/>
          <a:lstStyle/>
          <a:p>
            <a:fld id="{F59CD943-D024-467A-B36E-F11E1285ED75}" type="slidenum">
              <a:rPr lang="en-GB" smtClean="0"/>
              <a:pPr/>
              <a:t>67</a:t>
            </a:fld>
            <a:endParaRPr lang="en-GB" dirty="0"/>
          </a:p>
        </p:txBody>
      </p:sp>
    </p:spTree>
    <p:extLst>
      <p:ext uri="{BB962C8B-B14F-4D97-AF65-F5344CB8AC3E}">
        <p14:creationId xmlns:p14="http://schemas.microsoft.com/office/powerpoint/2010/main" val="19820595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86F9C-E6BD-BA4B-2DAF-700D0FD5571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1407DE3-749A-0AE6-742E-D0E0F143A350}"/>
              </a:ext>
            </a:extLst>
          </p:cNvPr>
          <p:cNvSpPr>
            <a:spLocks noGrp="1"/>
          </p:cNvSpPr>
          <p:nvPr>
            <p:ph type="title"/>
          </p:nvPr>
        </p:nvSpPr>
        <p:spPr/>
        <p:txBody>
          <a:bodyPr/>
          <a:lstStyle/>
          <a:p>
            <a:r>
              <a:rPr lang="en-US" dirty="0"/>
              <a:t>Cropping the image</a:t>
            </a:r>
            <a:endParaRPr lang="en-NL" dirty="0"/>
          </a:p>
        </p:txBody>
      </p:sp>
      <p:sp>
        <p:nvSpPr>
          <p:cNvPr id="9" name="Slide Number Placeholder 5">
            <a:extLst>
              <a:ext uri="{FF2B5EF4-FFF2-40B4-BE49-F238E27FC236}">
                <a16:creationId xmlns:a16="http://schemas.microsoft.com/office/drawing/2014/main" id="{041156CD-CFC5-FD5A-39CF-C89FF47DAC1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68</a:t>
            </a:fld>
            <a:endParaRPr lang="en-GB"/>
          </a:p>
        </p:txBody>
      </p:sp>
      <p:sp>
        <p:nvSpPr>
          <p:cNvPr id="7" name="TextBox 6">
            <a:extLst>
              <a:ext uri="{FF2B5EF4-FFF2-40B4-BE49-F238E27FC236}">
                <a16:creationId xmlns:a16="http://schemas.microsoft.com/office/drawing/2014/main" id="{1D99C817-1B2A-AA71-D2A1-E0C558445F26}"/>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C5F503B2-B746-2646-762F-CBCD6CFCD64B}"/>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When loading the image to the “New record From AI Assistant” screen it is possible to crop the image.</a:t>
            </a:r>
          </a:p>
          <a:p>
            <a:r>
              <a:rPr lang="en-US" dirty="0"/>
              <a:t>This prevents the need to crop the images before loading them.</a:t>
            </a:r>
          </a:p>
          <a:p>
            <a:r>
              <a:rPr lang="en-US" dirty="0"/>
              <a:t>For example, we may have an image such as the following and want to load only the image for “Collected stories of Isaac Bashevis Singer”.</a:t>
            </a:r>
          </a:p>
          <a:p>
            <a:endParaRPr lang="en-US" dirty="0" err="1"/>
          </a:p>
        </p:txBody>
      </p:sp>
      <p:pic>
        <p:nvPicPr>
          <p:cNvPr id="3" name="Picture 2" descr="A group of books on a bed&#10;&#10;Description automatically generated">
            <a:extLst>
              <a:ext uri="{FF2B5EF4-FFF2-40B4-BE49-F238E27FC236}">
                <a16:creationId xmlns:a16="http://schemas.microsoft.com/office/drawing/2014/main" id="{292308AB-227D-00E2-C2DE-E6CC10FB3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535147" y="2086432"/>
            <a:ext cx="3963644" cy="5284858"/>
          </a:xfrm>
          <a:prstGeom prst="rect">
            <a:avLst/>
          </a:prstGeom>
        </p:spPr>
      </p:pic>
    </p:spTree>
    <p:extLst>
      <p:ext uri="{BB962C8B-B14F-4D97-AF65-F5344CB8AC3E}">
        <p14:creationId xmlns:p14="http://schemas.microsoft.com/office/powerpoint/2010/main" val="6369339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7160F-0A22-3A36-73FE-10DB1F34B3D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0D3C883-FCF0-24CD-ECD5-2A0EDC5BE9CC}"/>
              </a:ext>
            </a:extLst>
          </p:cNvPr>
          <p:cNvSpPr>
            <a:spLocks noGrp="1"/>
          </p:cNvSpPr>
          <p:nvPr>
            <p:ph type="title"/>
          </p:nvPr>
        </p:nvSpPr>
        <p:spPr/>
        <p:txBody>
          <a:bodyPr/>
          <a:lstStyle/>
          <a:p>
            <a:r>
              <a:rPr lang="en-US" dirty="0"/>
              <a:t>Cropping the image</a:t>
            </a:r>
            <a:endParaRPr lang="en-NL" dirty="0"/>
          </a:p>
        </p:txBody>
      </p:sp>
      <p:sp>
        <p:nvSpPr>
          <p:cNvPr id="9" name="Slide Number Placeholder 5">
            <a:extLst>
              <a:ext uri="{FF2B5EF4-FFF2-40B4-BE49-F238E27FC236}">
                <a16:creationId xmlns:a16="http://schemas.microsoft.com/office/drawing/2014/main" id="{0DDDF65B-1B4A-93AC-B8E9-F7DCD47D43A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69</a:t>
            </a:fld>
            <a:endParaRPr lang="en-GB"/>
          </a:p>
        </p:txBody>
      </p:sp>
      <p:sp>
        <p:nvSpPr>
          <p:cNvPr id="7" name="TextBox 6">
            <a:extLst>
              <a:ext uri="{FF2B5EF4-FFF2-40B4-BE49-F238E27FC236}">
                <a16:creationId xmlns:a16="http://schemas.microsoft.com/office/drawing/2014/main" id="{5D7BEBB1-C947-3C0C-21EB-8EF389F9C8E5}"/>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4A7CDD98-6A31-05B2-ADF3-728E16369AC9}"/>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will now use the “New record From AI Assistant” to create a new record for :Collected stories of Isaac Bashevis Singer” and crop the image.</a:t>
            </a:r>
          </a:p>
        </p:txBody>
      </p:sp>
    </p:spTree>
    <p:extLst>
      <p:ext uri="{BB962C8B-B14F-4D97-AF65-F5344CB8AC3E}">
        <p14:creationId xmlns:p14="http://schemas.microsoft.com/office/powerpoint/2010/main" val="3044382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Disclaimer: Screenshots and other information in this presentation are from June 2025</a:t>
            </a:r>
          </a:p>
          <a:p>
            <a:r>
              <a:rPr lang="en-US" dirty="0"/>
              <a:t>Because the AI Metadata Assistant is still being actively developed, the information here is subject to future changes.  </a:t>
            </a:r>
          </a:p>
        </p:txBody>
      </p:sp>
    </p:spTree>
    <p:extLst>
      <p:ext uri="{BB962C8B-B14F-4D97-AF65-F5344CB8AC3E}">
        <p14:creationId xmlns:p14="http://schemas.microsoft.com/office/powerpoint/2010/main" val="25849459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8BB3F-0CE9-BD51-A135-E6ADFC6D26C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9B355-EDA2-793F-F4B9-455F2E9AD4DD}"/>
              </a:ext>
            </a:extLst>
          </p:cNvPr>
          <p:cNvPicPr>
            <a:picLocks noChangeAspect="1"/>
          </p:cNvPicPr>
          <p:nvPr/>
        </p:nvPicPr>
        <p:blipFill>
          <a:blip r:embed="rId2"/>
          <a:stretch>
            <a:fillRect/>
          </a:stretch>
        </p:blipFill>
        <p:spPr>
          <a:xfrm>
            <a:off x="3697416" y="1584110"/>
            <a:ext cx="5746621" cy="5002748"/>
          </a:xfrm>
          <a:prstGeom prst="rect">
            <a:avLst/>
          </a:prstGeom>
        </p:spPr>
      </p:pic>
      <p:sp>
        <p:nvSpPr>
          <p:cNvPr id="10" name="Title 9">
            <a:extLst>
              <a:ext uri="{FF2B5EF4-FFF2-40B4-BE49-F238E27FC236}">
                <a16:creationId xmlns:a16="http://schemas.microsoft.com/office/drawing/2014/main" id="{88A8AED7-B29F-BC73-8A83-BB4027A7E8EE}"/>
              </a:ext>
            </a:extLst>
          </p:cNvPr>
          <p:cNvSpPr>
            <a:spLocks noGrp="1"/>
          </p:cNvSpPr>
          <p:nvPr>
            <p:ph type="title"/>
          </p:nvPr>
        </p:nvSpPr>
        <p:spPr/>
        <p:txBody>
          <a:bodyPr/>
          <a:lstStyle/>
          <a:p>
            <a:r>
              <a:rPr lang="en-US" dirty="0"/>
              <a:t>Cropping the image</a:t>
            </a:r>
            <a:endParaRPr lang="en-NL" dirty="0"/>
          </a:p>
        </p:txBody>
      </p:sp>
      <p:sp>
        <p:nvSpPr>
          <p:cNvPr id="9" name="Slide Number Placeholder 5">
            <a:extLst>
              <a:ext uri="{FF2B5EF4-FFF2-40B4-BE49-F238E27FC236}">
                <a16:creationId xmlns:a16="http://schemas.microsoft.com/office/drawing/2014/main" id="{D393B764-CC83-57B2-E000-E5C31F8F2BE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70</a:t>
            </a:fld>
            <a:endParaRPr lang="en-GB"/>
          </a:p>
        </p:txBody>
      </p:sp>
      <p:sp>
        <p:nvSpPr>
          <p:cNvPr id="7" name="TextBox 6">
            <a:extLst>
              <a:ext uri="{FF2B5EF4-FFF2-40B4-BE49-F238E27FC236}">
                <a16:creationId xmlns:a16="http://schemas.microsoft.com/office/drawing/2014/main" id="{5FEE6A3F-4419-9769-B430-E5BEAD8CAB94}"/>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650F9EAE-207B-B505-F00A-07E18BD943C2}"/>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will now load an image and choose to crop it.</a:t>
            </a:r>
          </a:p>
          <a:p>
            <a:endParaRPr lang="en-US" dirty="0" err="1"/>
          </a:p>
        </p:txBody>
      </p:sp>
      <p:sp>
        <p:nvSpPr>
          <p:cNvPr id="5" name="Rectangle 4">
            <a:extLst>
              <a:ext uri="{FF2B5EF4-FFF2-40B4-BE49-F238E27FC236}">
                <a16:creationId xmlns:a16="http://schemas.microsoft.com/office/drawing/2014/main" id="{F1B2A3FC-894C-C4B9-916F-E75DB00E02F3}"/>
              </a:ext>
            </a:extLst>
          </p:cNvPr>
          <p:cNvSpPr/>
          <p:nvPr/>
        </p:nvSpPr>
        <p:spPr>
          <a:xfrm>
            <a:off x="7995424" y="5553804"/>
            <a:ext cx="608330" cy="35683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TextBox 5">
            <a:extLst>
              <a:ext uri="{FF2B5EF4-FFF2-40B4-BE49-F238E27FC236}">
                <a16:creationId xmlns:a16="http://schemas.microsoft.com/office/drawing/2014/main" id="{DB58B671-2B5A-A106-8170-E6BADCA78BAB}"/>
              </a:ext>
            </a:extLst>
          </p:cNvPr>
          <p:cNvSpPr txBox="1"/>
          <p:nvPr/>
        </p:nvSpPr>
        <p:spPr>
          <a:xfrm>
            <a:off x="9355873" y="2085281"/>
            <a:ext cx="1951464" cy="1605776"/>
          </a:xfrm>
          <a:prstGeom prst="rect">
            <a:avLst/>
          </a:prstGeom>
          <a:solidFill>
            <a:srgbClr val="FFFF00"/>
          </a:solidFill>
          <a:ln>
            <a:solidFill>
              <a:schemeClr val="tx1"/>
            </a:solidFill>
          </a:ln>
        </p:spPr>
        <p:txBody>
          <a:bodyPr wrap="square" rtlCol="0">
            <a:noAutofit/>
          </a:bodyPr>
          <a:lstStyle/>
          <a:p>
            <a:pPr algn="l"/>
            <a:r>
              <a:rPr lang="en-US" sz="1400" dirty="0"/>
              <a:t>By the way … the “Expand from Template”  is automatically filled in because we filled it in last time and it is “sticky”</a:t>
            </a:r>
          </a:p>
        </p:txBody>
      </p:sp>
      <p:cxnSp>
        <p:nvCxnSpPr>
          <p:cNvPr id="11" name="Straight Arrow Connector 10">
            <a:extLst>
              <a:ext uri="{FF2B5EF4-FFF2-40B4-BE49-F238E27FC236}">
                <a16:creationId xmlns:a16="http://schemas.microsoft.com/office/drawing/2014/main" id="{95D5CE8D-5F0B-DCB1-90D1-E90B0C65ED52}"/>
              </a:ext>
            </a:extLst>
          </p:cNvPr>
          <p:cNvCxnSpPr/>
          <p:nvPr/>
        </p:nvCxnSpPr>
        <p:spPr>
          <a:xfrm flipH="1">
            <a:off x="7712581" y="3072161"/>
            <a:ext cx="1650380" cy="3568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41C4684-2A37-B893-F398-C4C2F256B5B7}"/>
              </a:ext>
            </a:extLst>
          </p:cNvPr>
          <p:cNvSpPr/>
          <p:nvPr/>
        </p:nvSpPr>
        <p:spPr>
          <a:xfrm>
            <a:off x="8686799" y="5196965"/>
            <a:ext cx="337095" cy="35683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3082719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99573-D89C-20FB-FEDA-245B086E767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8253311-1D94-21D3-823C-231B3BEA39DF}"/>
              </a:ext>
            </a:extLst>
          </p:cNvPr>
          <p:cNvPicPr>
            <a:picLocks noChangeAspect="1"/>
          </p:cNvPicPr>
          <p:nvPr/>
        </p:nvPicPr>
        <p:blipFill>
          <a:blip r:embed="rId2"/>
          <a:stretch>
            <a:fillRect/>
          </a:stretch>
        </p:blipFill>
        <p:spPr>
          <a:xfrm>
            <a:off x="3626066" y="1784322"/>
            <a:ext cx="5450507" cy="4535516"/>
          </a:xfrm>
          <a:prstGeom prst="rect">
            <a:avLst/>
          </a:prstGeom>
          <a:ln>
            <a:solidFill>
              <a:schemeClr val="tx1"/>
            </a:solidFill>
          </a:ln>
        </p:spPr>
      </p:pic>
      <p:sp>
        <p:nvSpPr>
          <p:cNvPr id="10" name="Title 9">
            <a:extLst>
              <a:ext uri="{FF2B5EF4-FFF2-40B4-BE49-F238E27FC236}">
                <a16:creationId xmlns:a16="http://schemas.microsoft.com/office/drawing/2014/main" id="{8A6D142C-DD79-0821-1A1B-4237481883AB}"/>
              </a:ext>
            </a:extLst>
          </p:cNvPr>
          <p:cNvSpPr>
            <a:spLocks noGrp="1"/>
          </p:cNvSpPr>
          <p:nvPr>
            <p:ph type="title"/>
          </p:nvPr>
        </p:nvSpPr>
        <p:spPr/>
        <p:txBody>
          <a:bodyPr/>
          <a:lstStyle/>
          <a:p>
            <a:r>
              <a:rPr lang="en-US" dirty="0"/>
              <a:t>Cropping the image</a:t>
            </a:r>
            <a:endParaRPr lang="en-NL" dirty="0"/>
          </a:p>
        </p:txBody>
      </p:sp>
      <p:sp>
        <p:nvSpPr>
          <p:cNvPr id="9" name="Slide Number Placeholder 5">
            <a:extLst>
              <a:ext uri="{FF2B5EF4-FFF2-40B4-BE49-F238E27FC236}">
                <a16:creationId xmlns:a16="http://schemas.microsoft.com/office/drawing/2014/main" id="{544C027E-771E-EF8D-5C48-2602412737F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71</a:t>
            </a:fld>
            <a:endParaRPr lang="en-GB"/>
          </a:p>
        </p:txBody>
      </p:sp>
      <p:sp>
        <p:nvSpPr>
          <p:cNvPr id="7" name="TextBox 6">
            <a:extLst>
              <a:ext uri="{FF2B5EF4-FFF2-40B4-BE49-F238E27FC236}">
                <a16:creationId xmlns:a16="http://schemas.microsoft.com/office/drawing/2014/main" id="{FB248BCA-F881-58ED-314A-B83B5FF1244D}"/>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EDF46EEF-A7A7-3E96-C52A-8121B445850F}"/>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will crop only the desired part of the image and save the crop</a:t>
            </a:r>
          </a:p>
          <a:p>
            <a:endParaRPr lang="en-US" dirty="0" err="1"/>
          </a:p>
        </p:txBody>
      </p:sp>
      <p:sp>
        <p:nvSpPr>
          <p:cNvPr id="5" name="Rectangle 4">
            <a:extLst>
              <a:ext uri="{FF2B5EF4-FFF2-40B4-BE49-F238E27FC236}">
                <a16:creationId xmlns:a16="http://schemas.microsoft.com/office/drawing/2014/main" id="{01535BA1-3628-0E2C-E52A-D63F949C7467}"/>
              </a:ext>
            </a:extLst>
          </p:cNvPr>
          <p:cNvSpPr/>
          <p:nvPr/>
        </p:nvSpPr>
        <p:spPr>
          <a:xfrm>
            <a:off x="8106936" y="5882093"/>
            <a:ext cx="747132" cy="37583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DED7D185-1D66-3C8D-71B3-B5D592FE46DD}"/>
              </a:ext>
            </a:extLst>
          </p:cNvPr>
          <p:cNvSpPr/>
          <p:nvPr/>
        </p:nvSpPr>
        <p:spPr>
          <a:xfrm>
            <a:off x="5499480" y="3891775"/>
            <a:ext cx="1136015" cy="167935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950025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34E38-3811-8D94-D484-4D602F18BA6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47ECAC6-8A6D-FE18-19AF-3446930B3E4D}"/>
              </a:ext>
            </a:extLst>
          </p:cNvPr>
          <p:cNvPicPr>
            <a:picLocks noChangeAspect="1"/>
          </p:cNvPicPr>
          <p:nvPr/>
        </p:nvPicPr>
        <p:blipFill>
          <a:blip r:embed="rId2"/>
          <a:stretch>
            <a:fillRect/>
          </a:stretch>
        </p:blipFill>
        <p:spPr>
          <a:xfrm>
            <a:off x="3501482" y="1509856"/>
            <a:ext cx="5845233" cy="5077002"/>
          </a:xfrm>
          <a:prstGeom prst="rect">
            <a:avLst/>
          </a:prstGeom>
          <a:ln>
            <a:solidFill>
              <a:schemeClr val="tx1"/>
            </a:solidFill>
          </a:ln>
        </p:spPr>
      </p:pic>
      <p:sp>
        <p:nvSpPr>
          <p:cNvPr id="10" name="Title 9">
            <a:extLst>
              <a:ext uri="{FF2B5EF4-FFF2-40B4-BE49-F238E27FC236}">
                <a16:creationId xmlns:a16="http://schemas.microsoft.com/office/drawing/2014/main" id="{FD0FC42A-9015-8218-DC3C-3A70B86809BD}"/>
              </a:ext>
            </a:extLst>
          </p:cNvPr>
          <p:cNvSpPr>
            <a:spLocks noGrp="1"/>
          </p:cNvSpPr>
          <p:nvPr>
            <p:ph type="title"/>
          </p:nvPr>
        </p:nvSpPr>
        <p:spPr/>
        <p:txBody>
          <a:bodyPr/>
          <a:lstStyle/>
          <a:p>
            <a:r>
              <a:rPr lang="en-US" dirty="0"/>
              <a:t>Cropping the image</a:t>
            </a:r>
            <a:endParaRPr lang="en-NL" dirty="0"/>
          </a:p>
        </p:txBody>
      </p:sp>
      <p:sp>
        <p:nvSpPr>
          <p:cNvPr id="9" name="Slide Number Placeholder 5">
            <a:extLst>
              <a:ext uri="{FF2B5EF4-FFF2-40B4-BE49-F238E27FC236}">
                <a16:creationId xmlns:a16="http://schemas.microsoft.com/office/drawing/2014/main" id="{E5A98280-D4F4-4767-CE78-67E466FDA3F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72</a:t>
            </a:fld>
            <a:endParaRPr lang="en-GB"/>
          </a:p>
        </p:txBody>
      </p:sp>
      <p:sp>
        <p:nvSpPr>
          <p:cNvPr id="7" name="TextBox 6">
            <a:extLst>
              <a:ext uri="{FF2B5EF4-FFF2-40B4-BE49-F238E27FC236}">
                <a16:creationId xmlns:a16="http://schemas.microsoft.com/office/drawing/2014/main" id="{42B335E0-B409-D55E-D857-E059EFA2EA1A}"/>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DDF996CD-C513-EEC4-0287-1EAFB3517848}"/>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Now we will generate the record</a:t>
            </a:r>
          </a:p>
          <a:p>
            <a:endParaRPr lang="en-US" dirty="0" err="1"/>
          </a:p>
        </p:txBody>
      </p:sp>
      <p:sp>
        <p:nvSpPr>
          <p:cNvPr id="5" name="Rectangle 4">
            <a:extLst>
              <a:ext uri="{FF2B5EF4-FFF2-40B4-BE49-F238E27FC236}">
                <a16:creationId xmlns:a16="http://schemas.microsoft.com/office/drawing/2014/main" id="{4A2A2405-28FE-62BD-1431-0A2C76EACFD6}"/>
              </a:ext>
            </a:extLst>
          </p:cNvPr>
          <p:cNvSpPr/>
          <p:nvPr/>
        </p:nvSpPr>
        <p:spPr>
          <a:xfrm>
            <a:off x="7956195" y="6117320"/>
            <a:ext cx="1210107" cy="39528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356EB3DF-0AF9-6D66-D814-CB7D1733A21C}"/>
              </a:ext>
            </a:extLst>
          </p:cNvPr>
          <p:cNvSpPr/>
          <p:nvPr/>
        </p:nvSpPr>
        <p:spPr>
          <a:xfrm>
            <a:off x="3700811" y="5252223"/>
            <a:ext cx="4255384" cy="61041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7435495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2E82F-09A7-08E5-2AA5-2AD219116CE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EBB62FE-1EE0-6175-C045-8D44AF02BA70}"/>
              </a:ext>
            </a:extLst>
          </p:cNvPr>
          <p:cNvPicPr>
            <a:picLocks noChangeAspect="1"/>
          </p:cNvPicPr>
          <p:nvPr/>
        </p:nvPicPr>
        <p:blipFill>
          <a:blip r:embed="rId2"/>
          <a:stretch>
            <a:fillRect/>
          </a:stretch>
        </p:blipFill>
        <p:spPr>
          <a:xfrm>
            <a:off x="0" y="1650620"/>
            <a:ext cx="12192000" cy="4359646"/>
          </a:xfrm>
          <a:prstGeom prst="rect">
            <a:avLst/>
          </a:prstGeom>
          <a:ln>
            <a:solidFill>
              <a:schemeClr val="tx1"/>
            </a:solidFill>
          </a:ln>
        </p:spPr>
      </p:pic>
      <p:sp>
        <p:nvSpPr>
          <p:cNvPr id="10" name="Title 9">
            <a:extLst>
              <a:ext uri="{FF2B5EF4-FFF2-40B4-BE49-F238E27FC236}">
                <a16:creationId xmlns:a16="http://schemas.microsoft.com/office/drawing/2014/main" id="{11B00BC9-FCBF-437D-3AF5-F73048085855}"/>
              </a:ext>
            </a:extLst>
          </p:cNvPr>
          <p:cNvSpPr>
            <a:spLocks noGrp="1"/>
          </p:cNvSpPr>
          <p:nvPr>
            <p:ph type="title"/>
          </p:nvPr>
        </p:nvSpPr>
        <p:spPr/>
        <p:txBody>
          <a:bodyPr/>
          <a:lstStyle/>
          <a:p>
            <a:r>
              <a:rPr lang="en-US" dirty="0"/>
              <a:t>Cropping the image</a:t>
            </a:r>
            <a:endParaRPr lang="en-NL" dirty="0"/>
          </a:p>
        </p:txBody>
      </p:sp>
      <p:sp>
        <p:nvSpPr>
          <p:cNvPr id="9" name="Slide Number Placeholder 5">
            <a:extLst>
              <a:ext uri="{FF2B5EF4-FFF2-40B4-BE49-F238E27FC236}">
                <a16:creationId xmlns:a16="http://schemas.microsoft.com/office/drawing/2014/main" id="{E495BB1A-A8F5-0EF5-9DF6-FF4056C65DE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73</a:t>
            </a:fld>
            <a:endParaRPr lang="en-GB"/>
          </a:p>
        </p:txBody>
      </p:sp>
      <p:sp>
        <p:nvSpPr>
          <p:cNvPr id="7" name="TextBox 6">
            <a:extLst>
              <a:ext uri="{FF2B5EF4-FFF2-40B4-BE49-F238E27FC236}">
                <a16:creationId xmlns:a16="http://schemas.microsoft.com/office/drawing/2014/main" id="{59974977-3C4D-3D57-1529-A92052217235}"/>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E1B81225-94CC-C5E2-D457-E7B983A4336F}"/>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new record is generated</a:t>
            </a:r>
          </a:p>
          <a:p>
            <a:endParaRPr lang="en-US" dirty="0" err="1"/>
          </a:p>
        </p:txBody>
      </p:sp>
      <p:sp>
        <p:nvSpPr>
          <p:cNvPr id="5" name="Rectangle 4">
            <a:extLst>
              <a:ext uri="{FF2B5EF4-FFF2-40B4-BE49-F238E27FC236}">
                <a16:creationId xmlns:a16="http://schemas.microsoft.com/office/drawing/2014/main" id="{CF8D2F3B-38C4-1884-CCD4-8D1F0217B934}"/>
              </a:ext>
            </a:extLst>
          </p:cNvPr>
          <p:cNvSpPr/>
          <p:nvPr/>
        </p:nvSpPr>
        <p:spPr>
          <a:xfrm>
            <a:off x="624466" y="2562525"/>
            <a:ext cx="836344" cy="34794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Rectangle 11">
            <a:extLst>
              <a:ext uri="{FF2B5EF4-FFF2-40B4-BE49-F238E27FC236}">
                <a16:creationId xmlns:a16="http://schemas.microsoft.com/office/drawing/2014/main" id="{C6793309-FEC0-4AA6-E722-445F3304A16E}"/>
              </a:ext>
            </a:extLst>
          </p:cNvPr>
          <p:cNvSpPr/>
          <p:nvPr/>
        </p:nvSpPr>
        <p:spPr>
          <a:xfrm>
            <a:off x="4113876" y="2094174"/>
            <a:ext cx="904173" cy="32564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6546388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09751-3D2B-B438-2797-00BDE6CCA60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9599DE3-DE9A-60B7-43CE-8F76EF7CE882}"/>
              </a:ext>
            </a:extLst>
          </p:cNvPr>
          <p:cNvSpPr>
            <a:spLocks noGrp="1"/>
          </p:cNvSpPr>
          <p:nvPr>
            <p:ph type="body" sz="quarter" idx="16"/>
          </p:nvPr>
        </p:nvSpPr>
        <p:spPr>
          <a:xfrm>
            <a:off x="0" y="2500384"/>
            <a:ext cx="12192000" cy="1030130"/>
          </a:xfrm>
        </p:spPr>
        <p:txBody>
          <a:bodyPr/>
          <a:lstStyle/>
          <a:p>
            <a:r>
              <a:rPr lang="en-US" sz="3600" dirty="0"/>
              <a:t>Using the AI Metadata Assistant for non-Latin script items</a:t>
            </a:r>
          </a:p>
        </p:txBody>
      </p:sp>
      <p:sp>
        <p:nvSpPr>
          <p:cNvPr id="3" name="Slide Number Placeholder 2">
            <a:extLst>
              <a:ext uri="{FF2B5EF4-FFF2-40B4-BE49-F238E27FC236}">
                <a16:creationId xmlns:a16="http://schemas.microsoft.com/office/drawing/2014/main" id="{CEF17139-73CE-BFA8-27D2-438F7450B34F}"/>
              </a:ext>
            </a:extLst>
          </p:cNvPr>
          <p:cNvSpPr>
            <a:spLocks noGrp="1"/>
          </p:cNvSpPr>
          <p:nvPr>
            <p:ph type="sldNum" sz="quarter" idx="11"/>
          </p:nvPr>
        </p:nvSpPr>
        <p:spPr/>
        <p:txBody>
          <a:bodyPr/>
          <a:lstStyle/>
          <a:p>
            <a:fld id="{F59CD943-D024-467A-B36E-F11E1285ED75}" type="slidenum">
              <a:rPr lang="en-GB" smtClean="0"/>
              <a:pPr/>
              <a:t>74</a:t>
            </a:fld>
            <a:endParaRPr lang="en-GB" dirty="0"/>
          </a:p>
        </p:txBody>
      </p:sp>
    </p:spTree>
    <p:extLst>
      <p:ext uri="{BB962C8B-B14F-4D97-AF65-F5344CB8AC3E}">
        <p14:creationId xmlns:p14="http://schemas.microsoft.com/office/powerpoint/2010/main" val="33197843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D5C8E-6D88-59D2-C174-9A1D632994D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EF0B052-98D9-BAC2-B662-FBB6D6072818}"/>
              </a:ext>
            </a:extLst>
          </p:cNvPr>
          <p:cNvSpPr>
            <a:spLocks noGrp="1"/>
          </p:cNvSpPr>
          <p:nvPr>
            <p:ph type="title"/>
          </p:nvPr>
        </p:nvSpPr>
        <p:spPr/>
        <p:txBody>
          <a:bodyPr/>
          <a:lstStyle/>
          <a:p>
            <a:r>
              <a:rPr lang="en-US" dirty="0"/>
              <a:t>Using the AI Metadata Assistant for non-Latin script items</a:t>
            </a:r>
          </a:p>
        </p:txBody>
      </p:sp>
      <p:sp>
        <p:nvSpPr>
          <p:cNvPr id="9" name="Slide Number Placeholder 5">
            <a:extLst>
              <a:ext uri="{FF2B5EF4-FFF2-40B4-BE49-F238E27FC236}">
                <a16:creationId xmlns:a16="http://schemas.microsoft.com/office/drawing/2014/main" id="{70C3CF00-D29C-8027-1866-0B270B8CD7B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75</a:t>
            </a:fld>
            <a:endParaRPr lang="en-GB"/>
          </a:p>
        </p:txBody>
      </p:sp>
      <p:sp>
        <p:nvSpPr>
          <p:cNvPr id="7" name="TextBox 6">
            <a:extLst>
              <a:ext uri="{FF2B5EF4-FFF2-40B4-BE49-F238E27FC236}">
                <a16:creationId xmlns:a16="http://schemas.microsoft.com/office/drawing/2014/main" id="{DE9C6103-6D0C-45D5-1A45-631DDFCA8800}"/>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07B081B0-A421-B603-37AD-20B211F9F312}"/>
              </a:ext>
            </a:extLst>
          </p:cNvPr>
          <p:cNvSpPr txBox="1"/>
          <p:nvPr/>
        </p:nvSpPr>
        <p:spPr>
          <a:xfrm>
            <a:off x="365688" y="1131352"/>
            <a:ext cx="11421604" cy="1536745"/>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will now create a new record for a title which is on non-Latin script, title “</a:t>
            </a:r>
            <a:r>
              <a:rPr lang="he-IL" dirty="0"/>
              <a:t>ספר </a:t>
            </a:r>
            <a:r>
              <a:rPr lang="he-IL" dirty="0" err="1"/>
              <a:t>חת"ת</a:t>
            </a:r>
            <a:r>
              <a:rPr lang="en-US" dirty="0"/>
              <a:t>” (Sefer </a:t>
            </a:r>
            <a:r>
              <a:rPr lang="en-US" dirty="0" err="1"/>
              <a:t>Hitat</a:t>
            </a:r>
            <a:r>
              <a:rPr lang="en-US" dirty="0"/>
              <a:t>)</a:t>
            </a:r>
          </a:p>
          <a:p>
            <a:r>
              <a:rPr lang="en-US" sz="1800" dirty="0">
                <a:effectLst/>
                <a:latin typeface="Avenir Next LT Pro" panose="020B0504020202020204" pitchFamily="34" charset="0"/>
                <a:ea typeface="Aptos" panose="020B0004020202020204" pitchFamily="34" charset="0"/>
                <a:cs typeface="Aptos" panose="020B0004020202020204" pitchFamily="34" charset="0"/>
              </a:rPr>
              <a:t>Note that AI processing may differ for resources in different languages – we recommend carefully assessing and reviewing </a:t>
            </a:r>
            <a:r>
              <a:rPr lang="en-US" sz="1800">
                <a:effectLst/>
                <a:latin typeface="Avenir Next LT Pro" panose="020B0504020202020204" pitchFamily="34" charset="0"/>
                <a:ea typeface="Aptos" panose="020B0004020202020204" pitchFamily="34" charset="0"/>
                <a:cs typeface="Aptos" panose="020B0004020202020204" pitchFamily="34" charset="0"/>
              </a:rPr>
              <a:t>its responses.</a:t>
            </a:r>
            <a:endParaRPr lang="en-US" sz="1800" dirty="0">
              <a:effectLst/>
              <a:latin typeface="Avenir Next LT Pro" panose="020B0504020202020204" pitchFamily="34" charset="0"/>
              <a:ea typeface="Aptos" panose="020B0004020202020204" pitchFamily="34" charset="0"/>
              <a:cs typeface="Aptos" panose="020B0004020202020204" pitchFamily="34" charset="0"/>
            </a:endParaRPr>
          </a:p>
          <a:p>
            <a:r>
              <a:rPr lang="en-US" dirty="0"/>
              <a:t>The cataloger has it in hand.</a:t>
            </a:r>
          </a:p>
          <a:p>
            <a:endParaRPr lang="en-US" dirty="0"/>
          </a:p>
        </p:txBody>
      </p:sp>
      <p:pic>
        <p:nvPicPr>
          <p:cNvPr id="3" name="Picture 2" descr="A person with a beard&#10;&#10;Description automatically generated">
            <a:extLst>
              <a:ext uri="{FF2B5EF4-FFF2-40B4-BE49-F238E27FC236}">
                <a16:creationId xmlns:a16="http://schemas.microsoft.com/office/drawing/2014/main" id="{3CCC3B4B-9D62-848C-2335-CAE994DD1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9025" y="2668097"/>
            <a:ext cx="6962077" cy="3916168"/>
          </a:xfrm>
          <a:prstGeom prst="rect">
            <a:avLst/>
          </a:prstGeom>
          <a:ln>
            <a:solidFill>
              <a:schemeClr val="tx1"/>
            </a:solidFill>
          </a:ln>
        </p:spPr>
      </p:pic>
    </p:spTree>
    <p:extLst>
      <p:ext uri="{BB962C8B-B14F-4D97-AF65-F5344CB8AC3E}">
        <p14:creationId xmlns:p14="http://schemas.microsoft.com/office/powerpoint/2010/main" val="7581490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5DEB8-9A56-4207-05B2-E714DB4F270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3539F31-9586-66DE-0EDF-53249498BE24}"/>
              </a:ext>
            </a:extLst>
          </p:cNvPr>
          <p:cNvSpPr>
            <a:spLocks noGrp="1"/>
          </p:cNvSpPr>
          <p:nvPr>
            <p:ph type="title"/>
          </p:nvPr>
        </p:nvSpPr>
        <p:spPr/>
        <p:txBody>
          <a:bodyPr/>
          <a:lstStyle/>
          <a:p>
            <a:r>
              <a:rPr lang="en-US" dirty="0"/>
              <a:t>Using the AI Metadata Assistant for non-Latin script items</a:t>
            </a:r>
            <a:endParaRPr lang="en-NL" dirty="0"/>
          </a:p>
        </p:txBody>
      </p:sp>
      <p:sp>
        <p:nvSpPr>
          <p:cNvPr id="9" name="Slide Number Placeholder 5">
            <a:extLst>
              <a:ext uri="{FF2B5EF4-FFF2-40B4-BE49-F238E27FC236}">
                <a16:creationId xmlns:a16="http://schemas.microsoft.com/office/drawing/2014/main" id="{D824C565-C82B-FDD7-64D5-33685813195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76</a:t>
            </a:fld>
            <a:endParaRPr lang="en-GB"/>
          </a:p>
        </p:txBody>
      </p:sp>
      <p:sp>
        <p:nvSpPr>
          <p:cNvPr id="7" name="TextBox 6">
            <a:extLst>
              <a:ext uri="{FF2B5EF4-FFF2-40B4-BE49-F238E27FC236}">
                <a16:creationId xmlns:a16="http://schemas.microsoft.com/office/drawing/2014/main" id="{B18A20F7-E8F4-7279-5612-3DA14C29879E}"/>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004E5BDC-B457-7B71-C923-D299B37CFF81}"/>
              </a:ext>
            </a:extLst>
          </p:cNvPr>
          <p:cNvSpPr txBox="1"/>
          <p:nvPr/>
        </p:nvSpPr>
        <p:spPr>
          <a:xfrm>
            <a:off x="365688" y="1131352"/>
            <a:ext cx="11421604" cy="51902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cataloger has photographed the front cover, title page, and title verso page.</a:t>
            </a:r>
          </a:p>
          <a:p>
            <a:endParaRPr lang="en-US" dirty="0" err="1"/>
          </a:p>
        </p:txBody>
      </p:sp>
      <p:pic>
        <p:nvPicPr>
          <p:cNvPr id="16" name="Picture 15" descr="A close up of a book&#10;&#10;Description automatically generated">
            <a:extLst>
              <a:ext uri="{FF2B5EF4-FFF2-40B4-BE49-F238E27FC236}">
                <a16:creationId xmlns:a16="http://schemas.microsoft.com/office/drawing/2014/main" id="{77CE3D5D-35AA-0D1F-EA47-BD5BF8C2D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6926" y="1650380"/>
            <a:ext cx="2850895" cy="4572000"/>
          </a:xfrm>
          <a:prstGeom prst="rect">
            <a:avLst/>
          </a:prstGeom>
        </p:spPr>
      </p:pic>
      <p:pic>
        <p:nvPicPr>
          <p:cNvPr id="18" name="Picture 17" descr="A paper with text on it&#10;&#10;Description automatically generated">
            <a:extLst>
              <a:ext uri="{FF2B5EF4-FFF2-40B4-BE49-F238E27FC236}">
                <a16:creationId xmlns:a16="http://schemas.microsoft.com/office/drawing/2014/main" id="{CC91747A-735D-35B0-284E-4E74B47BA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499" y="1650380"/>
            <a:ext cx="2879982" cy="4572000"/>
          </a:xfrm>
          <a:prstGeom prst="rect">
            <a:avLst/>
          </a:prstGeom>
        </p:spPr>
      </p:pic>
      <p:pic>
        <p:nvPicPr>
          <p:cNvPr id="20" name="Picture 19" descr="A red book with gold letters&#10;&#10;Description automatically generated">
            <a:extLst>
              <a:ext uri="{FF2B5EF4-FFF2-40B4-BE49-F238E27FC236}">
                <a16:creationId xmlns:a16="http://schemas.microsoft.com/office/drawing/2014/main" id="{359BA9BD-870E-5421-92ED-E13D7F8DA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964" y="1650380"/>
            <a:ext cx="3100936" cy="4572000"/>
          </a:xfrm>
          <a:prstGeom prst="rect">
            <a:avLst/>
          </a:prstGeom>
        </p:spPr>
      </p:pic>
    </p:spTree>
    <p:extLst>
      <p:ext uri="{BB962C8B-B14F-4D97-AF65-F5344CB8AC3E}">
        <p14:creationId xmlns:p14="http://schemas.microsoft.com/office/powerpoint/2010/main" val="6634155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0981A-28F5-74E9-0338-8037325E23F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DE26E7F-830E-0381-6CF1-5A433027C06A}"/>
              </a:ext>
            </a:extLst>
          </p:cNvPr>
          <p:cNvSpPr>
            <a:spLocks noGrp="1"/>
          </p:cNvSpPr>
          <p:nvPr>
            <p:ph type="title"/>
          </p:nvPr>
        </p:nvSpPr>
        <p:spPr/>
        <p:txBody>
          <a:bodyPr/>
          <a:lstStyle/>
          <a:p>
            <a:r>
              <a:rPr lang="en-US" dirty="0"/>
              <a:t>Using the AI Metadata Assistant for non-Latin script items</a:t>
            </a:r>
            <a:endParaRPr lang="en-NL" dirty="0"/>
          </a:p>
        </p:txBody>
      </p:sp>
      <p:sp>
        <p:nvSpPr>
          <p:cNvPr id="9" name="Slide Number Placeholder 5">
            <a:extLst>
              <a:ext uri="{FF2B5EF4-FFF2-40B4-BE49-F238E27FC236}">
                <a16:creationId xmlns:a16="http://schemas.microsoft.com/office/drawing/2014/main" id="{38C48CDF-3E00-2ABA-BA70-9D81D292471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77</a:t>
            </a:fld>
            <a:endParaRPr lang="en-GB"/>
          </a:p>
        </p:txBody>
      </p:sp>
      <p:sp>
        <p:nvSpPr>
          <p:cNvPr id="7" name="TextBox 6">
            <a:extLst>
              <a:ext uri="{FF2B5EF4-FFF2-40B4-BE49-F238E27FC236}">
                <a16:creationId xmlns:a16="http://schemas.microsoft.com/office/drawing/2014/main" id="{01DBBB91-7719-FCA0-A89B-A268FF6006A0}"/>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C8D8C159-2622-5BE9-B17B-2126F91D3EE1}"/>
              </a:ext>
            </a:extLst>
          </p:cNvPr>
          <p:cNvSpPr txBox="1"/>
          <p:nvPr/>
        </p:nvSpPr>
        <p:spPr>
          <a:xfrm>
            <a:off x="365688" y="1131352"/>
            <a:ext cx="11205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While in the Metadata Editor we will now do "New &gt; Create with AI Assistant" and  fill in the information.</a:t>
            </a:r>
          </a:p>
          <a:p>
            <a:r>
              <a:rPr lang="en-US" dirty="0"/>
              <a:t>Details are on the next slide.</a:t>
            </a:r>
          </a:p>
          <a:p>
            <a:r>
              <a:rPr lang="en-US" dirty="0"/>
              <a:t>We will load all three images to the “New record from AI Assistant” page and enter only the title (the only mandatory field).</a:t>
            </a:r>
          </a:p>
          <a:p>
            <a:r>
              <a:rPr lang="en-US" dirty="0"/>
              <a:t>We enter the title in non-Latin script</a:t>
            </a:r>
          </a:p>
          <a:p>
            <a:endParaRPr lang="en-US" dirty="0" err="1"/>
          </a:p>
        </p:txBody>
      </p:sp>
    </p:spTree>
    <p:extLst>
      <p:ext uri="{BB962C8B-B14F-4D97-AF65-F5344CB8AC3E}">
        <p14:creationId xmlns:p14="http://schemas.microsoft.com/office/powerpoint/2010/main" val="17829866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046FC-6973-90B1-418B-DA1273D442E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EC8E141-5531-0E6D-EE30-5931BC4607F0}"/>
              </a:ext>
            </a:extLst>
          </p:cNvPr>
          <p:cNvPicPr>
            <a:picLocks noChangeAspect="1"/>
          </p:cNvPicPr>
          <p:nvPr/>
        </p:nvPicPr>
        <p:blipFill>
          <a:blip r:embed="rId2"/>
          <a:stretch>
            <a:fillRect/>
          </a:stretch>
        </p:blipFill>
        <p:spPr>
          <a:xfrm>
            <a:off x="3595687" y="907732"/>
            <a:ext cx="5000625" cy="5591175"/>
          </a:xfrm>
          <a:prstGeom prst="rect">
            <a:avLst/>
          </a:prstGeom>
          <a:ln>
            <a:solidFill>
              <a:schemeClr val="tx1"/>
            </a:solidFill>
          </a:ln>
        </p:spPr>
      </p:pic>
      <p:sp>
        <p:nvSpPr>
          <p:cNvPr id="10" name="Title 9">
            <a:extLst>
              <a:ext uri="{FF2B5EF4-FFF2-40B4-BE49-F238E27FC236}">
                <a16:creationId xmlns:a16="http://schemas.microsoft.com/office/drawing/2014/main" id="{CE72D579-E0E1-E218-0589-A55FBEBC9818}"/>
              </a:ext>
            </a:extLst>
          </p:cNvPr>
          <p:cNvSpPr>
            <a:spLocks noGrp="1"/>
          </p:cNvSpPr>
          <p:nvPr>
            <p:ph type="title"/>
          </p:nvPr>
        </p:nvSpPr>
        <p:spPr/>
        <p:txBody>
          <a:bodyPr/>
          <a:lstStyle/>
          <a:p>
            <a:r>
              <a:rPr lang="en-US" dirty="0"/>
              <a:t>Using the AI Metadata Assistant for non-Latin script items</a:t>
            </a:r>
            <a:endParaRPr lang="en-NL" dirty="0"/>
          </a:p>
        </p:txBody>
      </p:sp>
      <p:sp>
        <p:nvSpPr>
          <p:cNvPr id="9" name="Slide Number Placeholder 5">
            <a:extLst>
              <a:ext uri="{FF2B5EF4-FFF2-40B4-BE49-F238E27FC236}">
                <a16:creationId xmlns:a16="http://schemas.microsoft.com/office/drawing/2014/main" id="{DD2F6C2F-44CA-6762-9D26-F4307C60874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78</a:t>
            </a:fld>
            <a:endParaRPr lang="en-GB"/>
          </a:p>
        </p:txBody>
      </p:sp>
      <p:sp>
        <p:nvSpPr>
          <p:cNvPr id="7" name="TextBox 6">
            <a:extLst>
              <a:ext uri="{FF2B5EF4-FFF2-40B4-BE49-F238E27FC236}">
                <a16:creationId xmlns:a16="http://schemas.microsoft.com/office/drawing/2014/main" id="{B94763D8-A1A3-B8E4-64D8-B813FBA8296F}"/>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5" name="Rectangle 4">
            <a:extLst>
              <a:ext uri="{FF2B5EF4-FFF2-40B4-BE49-F238E27FC236}">
                <a16:creationId xmlns:a16="http://schemas.microsoft.com/office/drawing/2014/main" id="{8FDC407A-C685-8710-5CD6-1A272A4D723B}"/>
              </a:ext>
            </a:extLst>
          </p:cNvPr>
          <p:cNvSpPr/>
          <p:nvPr/>
        </p:nvSpPr>
        <p:spPr>
          <a:xfrm>
            <a:off x="3595367" y="4846853"/>
            <a:ext cx="4802151" cy="1245338"/>
          </a:xfrm>
          <a:prstGeom prst="rect">
            <a:avLst/>
          </a:prstGeom>
          <a:noFill/>
          <a:ln w="28575">
            <a:solidFill>
              <a:srgbClr val="FF0000"/>
            </a:solidFill>
          </a:ln>
        </p:spPr>
        <p:txBody>
          <a:bodyPr wrap="square" rtlCol="0" anchor="ctr">
            <a:noAutofit/>
          </a:bodyPr>
          <a:lstStyle/>
          <a:p>
            <a:pPr algn="l"/>
            <a:endParaRPr lang="en-US" dirty="0">
              <a:ln w="28575">
                <a:noFill/>
              </a:ln>
              <a:solidFill>
                <a:schemeClr val="tx1"/>
              </a:solidFill>
            </a:endParaRPr>
          </a:p>
        </p:txBody>
      </p:sp>
      <p:sp>
        <p:nvSpPr>
          <p:cNvPr id="19" name="TextBox 18">
            <a:extLst>
              <a:ext uri="{FF2B5EF4-FFF2-40B4-BE49-F238E27FC236}">
                <a16:creationId xmlns:a16="http://schemas.microsoft.com/office/drawing/2014/main" id="{605C2251-29D8-005F-D89F-B3F321F11A27}"/>
              </a:ext>
            </a:extLst>
          </p:cNvPr>
          <p:cNvSpPr txBox="1"/>
          <p:nvPr/>
        </p:nvSpPr>
        <p:spPr>
          <a:xfrm>
            <a:off x="695512" y="2183666"/>
            <a:ext cx="2676293" cy="1518539"/>
          </a:xfrm>
          <a:prstGeom prst="rect">
            <a:avLst/>
          </a:prstGeom>
          <a:solidFill>
            <a:srgbClr val="FFFF00"/>
          </a:solidFill>
          <a:ln>
            <a:solidFill>
              <a:schemeClr val="tx1"/>
            </a:solidFill>
          </a:ln>
        </p:spPr>
        <p:txBody>
          <a:bodyPr wrap="square" rtlCol="0">
            <a:noAutofit/>
          </a:bodyPr>
          <a:lstStyle/>
          <a:p>
            <a:r>
              <a:rPr lang="en-US" sz="1400" dirty="0"/>
              <a:t>Only the title has been added.  Author and ISBN have been left blank (even though we do have that information, we are showing that it is not necessary)</a:t>
            </a:r>
          </a:p>
          <a:p>
            <a:pPr algn="l"/>
            <a:endParaRPr lang="en-US" sz="1400" dirty="0"/>
          </a:p>
        </p:txBody>
      </p:sp>
      <p:sp>
        <p:nvSpPr>
          <p:cNvPr id="20" name="Rectangle 19">
            <a:extLst>
              <a:ext uri="{FF2B5EF4-FFF2-40B4-BE49-F238E27FC236}">
                <a16:creationId xmlns:a16="http://schemas.microsoft.com/office/drawing/2014/main" id="{00FBE1C4-8D59-1B6F-926C-DCD848405458}"/>
              </a:ext>
            </a:extLst>
          </p:cNvPr>
          <p:cNvSpPr/>
          <p:nvPr/>
        </p:nvSpPr>
        <p:spPr>
          <a:xfrm>
            <a:off x="3701629" y="1862255"/>
            <a:ext cx="2394371" cy="56819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8" name="TextBox 7">
            <a:extLst>
              <a:ext uri="{FF2B5EF4-FFF2-40B4-BE49-F238E27FC236}">
                <a16:creationId xmlns:a16="http://schemas.microsoft.com/office/drawing/2014/main" id="{E7E0D1AA-36B3-E273-BAF6-9B94FA25BADE}"/>
              </a:ext>
            </a:extLst>
          </p:cNvPr>
          <p:cNvSpPr txBox="1"/>
          <p:nvPr/>
        </p:nvSpPr>
        <p:spPr>
          <a:xfrm>
            <a:off x="8753705" y="1503787"/>
            <a:ext cx="2029524" cy="340026"/>
          </a:xfrm>
          <a:prstGeom prst="rect">
            <a:avLst/>
          </a:prstGeom>
          <a:solidFill>
            <a:srgbClr val="FFFF00"/>
          </a:solidFill>
          <a:ln>
            <a:solidFill>
              <a:schemeClr val="tx1"/>
            </a:solidFill>
          </a:ln>
        </p:spPr>
        <p:txBody>
          <a:bodyPr wrap="square" rtlCol="0">
            <a:noAutofit/>
          </a:bodyPr>
          <a:lstStyle/>
          <a:p>
            <a:r>
              <a:rPr lang="en-US" sz="1400" dirty="0"/>
              <a:t>Title in non-Latin script</a:t>
            </a:r>
          </a:p>
          <a:p>
            <a:pPr algn="l"/>
            <a:endParaRPr lang="en-US" sz="1400" dirty="0"/>
          </a:p>
        </p:txBody>
      </p:sp>
      <p:cxnSp>
        <p:nvCxnSpPr>
          <p:cNvPr id="11" name="Straight Arrow Connector 10">
            <a:extLst>
              <a:ext uri="{FF2B5EF4-FFF2-40B4-BE49-F238E27FC236}">
                <a16:creationId xmlns:a16="http://schemas.microsoft.com/office/drawing/2014/main" id="{BC760B4F-138D-F608-2DCC-8ABEF0BE89E3}"/>
              </a:ext>
            </a:extLst>
          </p:cNvPr>
          <p:cNvCxnSpPr>
            <a:cxnSpLocks/>
            <a:stCxn id="8" idx="1"/>
          </p:cNvCxnSpPr>
          <p:nvPr/>
        </p:nvCxnSpPr>
        <p:spPr>
          <a:xfrm flipH="1">
            <a:off x="6201942" y="1673800"/>
            <a:ext cx="2551763" cy="4369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3AF720F-1271-4178-90D3-E9CE93FAC8DE}"/>
              </a:ext>
            </a:extLst>
          </p:cNvPr>
          <p:cNvSpPr txBox="1"/>
          <p:nvPr/>
        </p:nvSpPr>
        <p:spPr>
          <a:xfrm>
            <a:off x="8753705" y="4310203"/>
            <a:ext cx="2286002" cy="873998"/>
          </a:xfrm>
          <a:prstGeom prst="rect">
            <a:avLst/>
          </a:prstGeom>
          <a:solidFill>
            <a:srgbClr val="FFFF00"/>
          </a:solidFill>
          <a:ln>
            <a:solidFill>
              <a:schemeClr val="tx1"/>
            </a:solidFill>
          </a:ln>
        </p:spPr>
        <p:txBody>
          <a:bodyPr wrap="square" rtlCol="0">
            <a:noAutofit/>
          </a:bodyPr>
          <a:lstStyle/>
          <a:p>
            <a:r>
              <a:rPr lang="en-US" sz="1400" dirty="0"/>
              <a:t>Files of non-Latin script images and file names in non-Latin script.</a:t>
            </a:r>
          </a:p>
          <a:p>
            <a:pPr algn="l"/>
            <a:endParaRPr lang="en-US" sz="1400" dirty="0"/>
          </a:p>
        </p:txBody>
      </p:sp>
      <p:cxnSp>
        <p:nvCxnSpPr>
          <p:cNvPr id="14" name="Straight Arrow Connector 13">
            <a:extLst>
              <a:ext uri="{FF2B5EF4-FFF2-40B4-BE49-F238E27FC236}">
                <a16:creationId xmlns:a16="http://schemas.microsoft.com/office/drawing/2014/main" id="{45D852EE-C7FE-D81A-D0ED-BA1A5D022BD2}"/>
              </a:ext>
            </a:extLst>
          </p:cNvPr>
          <p:cNvCxnSpPr>
            <a:cxnSpLocks/>
            <a:stCxn id="13" idx="1"/>
          </p:cNvCxnSpPr>
          <p:nvPr/>
        </p:nvCxnSpPr>
        <p:spPr>
          <a:xfrm flipH="1">
            <a:off x="8397518" y="4747202"/>
            <a:ext cx="356187" cy="6958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6867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9682A-B3C8-ED0D-309D-63FBDE414B0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8102FD4-F9A0-69A4-57AA-88DF2B26C788}"/>
              </a:ext>
            </a:extLst>
          </p:cNvPr>
          <p:cNvPicPr>
            <a:picLocks noChangeAspect="1"/>
          </p:cNvPicPr>
          <p:nvPr/>
        </p:nvPicPr>
        <p:blipFill>
          <a:blip r:embed="rId2"/>
          <a:stretch>
            <a:fillRect/>
          </a:stretch>
        </p:blipFill>
        <p:spPr>
          <a:xfrm>
            <a:off x="3595687" y="942022"/>
            <a:ext cx="5000625" cy="5591175"/>
          </a:xfrm>
          <a:prstGeom prst="rect">
            <a:avLst/>
          </a:prstGeom>
          <a:ln>
            <a:solidFill>
              <a:schemeClr val="tx1"/>
            </a:solidFill>
          </a:ln>
        </p:spPr>
      </p:pic>
      <p:sp>
        <p:nvSpPr>
          <p:cNvPr id="10" name="Title 9">
            <a:extLst>
              <a:ext uri="{FF2B5EF4-FFF2-40B4-BE49-F238E27FC236}">
                <a16:creationId xmlns:a16="http://schemas.microsoft.com/office/drawing/2014/main" id="{ACCC8A4F-3ECB-AEF0-09D3-D494D12B3F33}"/>
              </a:ext>
            </a:extLst>
          </p:cNvPr>
          <p:cNvSpPr>
            <a:spLocks noGrp="1"/>
          </p:cNvSpPr>
          <p:nvPr>
            <p:ph type="title"/>
          </p:nvPr>
        </p:nvSpPr>
        <p:spPr/>
        <p:txBody>
          <a:bodyPr/>
          <a:lstStyle/>
          <a:p>
            <a:r>
              <a:rPr lang="en-US" dirty="0"/>
              <a:t>Using the AI Metadata Assistant for non-Latin script items</a:t>
            </a:r>
            <a:endParaRPr lang="en-NL" dirty="0"/>
          </a:p>
        </p:txBody>
      </p:sp>
      <p:sp>
        <p:nvSpPr>
          <p:cNvPr id="9" name="Slide Number Placeholder 5">
            <a:extLst>
              <a:ext uri="{FF2B5EF4-FFF2-40B4-BE49-F238E27FC236}">
                <a16:creationId xmlns:a16="http://schemas.microsoft.com/office/drawing/2014/main" id="{6666107B-CE89-20FB-58A2-6A1562ACD56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79</a:t>
            </a:fld>
            <a:endParaRPr lang="en-GB"/>
          </a:p>
        </p:txBody>
      </p:sp>
      <p:sp>
        <p:nvSpPr>
          <p:cNvPr id="7" name="TextBox 6">
            <a:extLst>
              <a:ext uri="{FF2B5EF4-FFF2-40B4-BE49-F238E27FC236}">
                <a16:creationId xmlns:a16="http://schemas.microsoft.com/office/drawing/2014/main" id="{B50D0368-CB58-9AB8-8130-EDF43358FE2C}"/>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cxnSp>
        <p:nvCxnSpPr>
          <p:cNvPr id="16" name="Straight Arrow Connector 15">
            <a:extLst>
              <a:ext uri="{FF2B5EF4-FFF2-40B4-BE49-F238E27FC236}">
                <a16:creationId xmlns:a16="http://schemas.microsoft.com/office/drawing/2014/main" id="{1C7F0221-CDC2-B50E-720D-6C9200C9BD1D}"/>
              </a:ext>
            </a:extLst>
          </p:cNvPr>
          <p:cNvCxnSpPr/>
          <p:nvPr/>
        </p:nvCxnSpPr>
        <p:spPr>
          <a:xfrm flipH="1">
            <a:off x="8482885" y="6347132"/>
            <a:ext cx="194031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AF6E0B4-25BC-6D1F-E3C1-D113D7230D40}"/>
              </a:ext>
            </a:extLst>
          </p:cNvPr>
          <p:cNvCxnSpPr>
            <a:cxnSpLocks/>
          </p:cNvCxnSpPr>
          <p:nvPr/>
        </p:nvCxnSpPr>
        <p:spPr>
          <a:xfrm flipV="1">
            <a:off x="10423197" y="2731150"/>
            <a:ext cx="0" cy="3593681"/>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3B8F35F-4886-D8A8-B902-CB2CC98B53FE}"/>
              </a:ext>
            </a:extLst>
          </p:cNvPr>
          <p:cNvSpPr txBox="1"/>
          <p:nvPr/>
        </p:nvSpPr>
        <p:spPr>
          <a:xfrm>
            <a:off x="9151958" y="2233444"/>
            <a:ext cx="1969629" cy="564612"/>
          </a:xfrm>
          <a:prstGeom prst="rect">
            <a:avLst/>
          </a:prstGeom>
          <a:solidFill>
            <a:srgbClr val="FFFF00"/>
          </a:solidFill>
          <a:ln>
            <a:solidFill>
              <a:schemeClr val="tx1"/>
            </a:solidFill>
          </a:ln>
        </p:spPr>
        <p:txBody>
          <a:bodyPr wrap="square" rtlCol="0">
            <a:noAutofit/>
          </a:bodyPr>
          <a:lstStyle/>
          <a:p>
            <a:pPr algn="l"/>
            <a:r>
              <a:rPr lang="en-US" sz="1400" dirty="0"/>
              <a:t>We will now click “Generate Record”</a:t>
            </a:r>
          </a:p>
        </p:txBody>
      </p:sp>
    </p:spTree>
    <p:extLst>
      <p:ext uri="{BB962C8B-B14F-4D97-AF65-F5344CB8AC3E}">
        <p14:creationId xmlns:p14="http://schemas.microsoft.com/office/powerpoint/2010/main" val="3933730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B8F7D-1B7E-7177-813D-C830614E63C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C821D1E-55D9-ED48-ABA7-12156B4F3037}"/>
              </a:ext>
            </a:extLst>
          </p:cNvPr>
          <p:cNvSpPr>
            <a:spLocks noGrp="1"/>
          </p:cNvSpPr>
          <p:nvPr>
            <p:ph type="body" sz="quarter" idx="16"/>
          </p:nvPr>
        </p:nvSpPr>
        <p:spPr>
          <a:xfrm>
            <a:off x="0" y="2500384"/>
            <a:ext cx="12192000" cy="1030130"/>
          </a:xfrm>
        </p:spPr>
        <p:txBody>
          <a:bodyPr/>
          <a:lstStyle/>
          <a:p>
            <a:r>
              <a:rPr lang="en-US" sz="3600" dirty="0"/>
              <a:t>Enabling the AI Metadata Assistant and required roles</a:t>
            </a:r>
            <a:endParaRPr lang="en-NL" sz="3600" dirty="0"/>
          </a:p>
        </p:txBody>
      </p:sp>
      <p:sp>
        <p:nvSpPr>
          <p:cNvPr id="3" name="Slide Number Placeholder 2">
            <a:extLst>
              <a:ext uri="{FF2B5EF4-FFF2-40B4-BE49-F238E27FC236}">
                <a16:creationId xmlns:a16="http://schemas.microsoft.com/office/drawing/2014/main" id="{F04DBB83-7631-D0E3-9559-C2B203FAFC71}"/>
              </a:ext>
            </a:extLst>
          </p:cNvPr>
          <p:cNvSpPr>
            <a:spLocks noGrp="1"/>
          </p:cNvSpPr>
          <p:nvPr>
            <p:ph type="sldNum" sz="quarter" idx="11"/>
          </p:nvPr>
        </p:nvSpPr>
        <p:spPr/>
        <p:txBody>
          <a:bodyPr/>
          <a:lstStyle/>
          <a:p>
            <a:fld id="{F59CD943-D024-467A-B36E-F11E1285ED75}" type="slidenum">
              <a:rPr lang="en-GB" smtClean="0"/>
              <a:pPr/>
              <a:t>8</a:t>
            </a:fld>
            <a:endParaRPr lang="en-GB" dirty="0"/>
          </a:p>
        </p:txBody>
      </p:sp>
    </p:spTree>
    <p:extLst>
      <p:ext uri="{BB962C8B-B14F-4D97-AF65-F5344CB8AC3E}">
        <p14:creationId xmlns:p14="http://schemas.microsoft.com/office/powerpoint/2010/main" val="32153177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A2A03-E6F9-8C64-1B7C-76514585036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C949DE1-B4BF-0AED-2EDA-7F4D769B5698}"/>
              </a:ext>
            </a:extLst>
          </p:cNvPr>
          <p:cNvSpPr>
            <a:spLocks noGrp="1"/>
          </p:cNvSpPr>
          <p:nvPr>
            <p:ph type="title"/>
          </p:nvPr>
        </p:nvSpPr>
        <p:spPr/>
        <p:txBody>
          <a:bodyPr/>
          <a:lstStyle/>
          <a:p>
            <a:r>
              <a:rPr lang="en-US" dirty="0"/>
              <a:t>Using the AI Metadata Assistant for non-Latin script items</a:t>
            </a:r>
            <a:endParaRPr lang="en-NL" dirty="0"/>
          </a:p>
        </p:txBody>
      </p:sp>
      <p:sp>
        <p:nvSpPr>
          <p:cNvPr id="9" name="Slide Number Placeholder 5">
            <a:extLst>
              <a:ext uri="{FF2B5EF4-FFF2-40B4-BE49-F238E27FC236}">
                <a16:creationId xmlns:a16="http://schemas.microsoft.com/office/drawing/2014/main" id="{B1E078C9-8121-308C-4697-3584AA32F33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80</a:t>
            </a:fld>
            <a:endParaRPr lang="en-GB"/>
          </a:p>
        </p:txBody>
      </p:sp>
      <p:sp>
        <p:nvSpPr>
          <p:cNvPr id="7" name="TextBox 6">
            <a:extLst>
              <a:ext uri="{FF2B5EF4-FFF2-40B4-BE49-F238E27FC236}">
                <a16:creationId xmlns:a16="http://schemas.microsoft.com/office/drawing/2014/main" id="{38E44343-6C6B-EB0D-D249-BBC29DC99D5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D4DD6155-41D1-0B2E-7550-6D1CA6EAA4D3}"/>
              </a:ext>
            </a:extLst>
          </p:cNvPr>
          <p:cNvSpPr txBox="1"/>
          <p:nvPr/>
        </p:nvSpPr>
        <p:spPr>
          <a:xfrm>
            <a:off x="365688" y="1131352"/>
            <a:ext cx="11421604" cy="925963"/>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receive the following message: "Successfully submitted for AI processing - please note that this may take a few minutes, and the requested draft will be pushed to MDE when ready. You may continue working in Alma as usual while the process runs in the background."</a:t>
            </a:r>
          </a:p>
          <a:p>
            <a:endParaRPr lang="en-US" dirty="0" err="1"/>
          </a:p>
        </p:txBody>
      </p:sp>
      <p:pic>
        <p:nvPicPr>
          <p:cNvPr id="3" name="Picture 2">
            <a:extLst>
              <a:ext uri="{FF2B5EF4-FFF2-40B4-BE49-F238E27FC236}">
                <a16:creationId xmlns:a16="http://schemas.microsoft.com/office/drawing/2014/main" id="{3B5E505E-116C-98C6-11D5-86840876E68D}"/>
              </a:ext>
            </a:extLst>
          </p:cNvPr>
          <p:cNvPicPr>
            <a:picLocks noChangeAspect="1"/>
          </p:cNvPicPr>
          <p:nvPr/>
        </p:nvPicPr>
        <p:blipFill>
          <a:blip r:embed="rId2"/>
          <a:stretch>
            <a:fillRect/>
          </a:stretch>
        </p:blipFill>
        <p:spPr>
          <a:xfrm>
            <a:off x="4270452" y="2565418"/>
            <a:ext cx="3019743" cy="2881081"/>
          </a:xfrm>
          <a:prstGeom prst="rect">
            <a:avLst/>
          </a:prstGeom>
          <a:ln>
            <a:solidFill>
              <a:schemeClr val="tx1"/>
            </a:solidFill>
          </a:ln>
        </p:spPr>
      </p:pic>
    </p:spTree>
    <p:extLst>
      <p:ext uri="{BB962C8B-B14F-4D97-AF65-F5344CB8AC3E}">
        <p14:creationId xmlns:p14="http://schemas.microsoft.com/office/powerpoint/2010/main" val="25144040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41EC5-1BFE-CEE2-C846-13408324E69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64D888D-8228-9651-D5B6-098B2827FF33}"/>
              </a:ext>
            </a:extLst>
          </p:cNvPr>
          <p:cNvPicPr>
            <a:picLocks noChangeAspect="1"/>
          </p:cNvPicPr>
          <p:nvPr/>
        </p:nvPicPr>
        <p:blipFill>
          <a:blip r:embed="rId2"/>
          <a:stretch>
            <a:fillRect/>
          </a:stretch>
        </p:blipFill>
        <p:spPr>
          <a:xfrm>
            <a:off x="3929060" y="2858519"/>
            <a:ext cx="5001490" cy="3266279"/>
          </a:xfrm>
          <a:prstGeom prst="rect">
            <a:avLst/>
          </a:prstGeom>
          <a:ln>
            <a:solidFill>
              <a:schemeClr val="tx1"/>
            </a:solidFill>
          </a:ln>
        </p:spPr>
      </p:pic>
      <p:sp>
        <p:nvSpPr>
          <p:cNvPr id="10" name="Title 9">
            <a:extLst>
              <a:ext uri="{FF2B5EF4-FFF2-40B4-BE49-F238E27FC236}">
                <a16:creationId xmlns:a16="http://schemas.microsoft.com/office/drawing/2014/main" id="{2E85F170-B8A2-9ACB-76C9-5BC990C87235}"/>
              </a:ext>
            </a:extLst>
          </p:cNvPr>
          <p:cNvSpPr>
            <a:spLocks noGrp="1"/>
          </p:cNvSpPr>
          <p:nvPr>
            <p:ph type="title"/>
          </p:nvPr>
        </p:nvSpPr>
        <p:spPr/>
        <p:txBody>
          <a:bodyPr/>
          <a:lstStyle/>
          <a:p>
            <a:r>
              <a:rPr lang="en-US" dirty="0"/>
              <a:t>Using the AI Metadata Assistant for non-Latin script items</a:t>
            </a:r>
            <a:endParaRPr lang="en-NL" dirty="0"/>
          </a:p>
        </p:txBody>
      </p:sp>
      <p:sp>
        <p:nvSpPr>
          <p:cNvPr id="9" name="Slide Number Placeholder 5">
            <a:extLst>
              <a:ext uri="{FF2B5EF4-FFF2-40B4-BE49-F238E27FC236}">
                <a16:creationId xmlns:a16="http://schemas.microsoft.com/office/drawing/2014/main" id="{CD2E1D54-5DB9-E799-7679-2992467EC91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81</a:t>
            </a:fld>
            <a:endParaRPr lang="en-GB"/>
          </a:p>
        </p:txBody>
      </p:sp>
      <p:sp>
        <p:nvSpPr>
          <p:cNvPr id="7" name="TextBox 6">
            <a:extLst>
              <a:ext uri="{FF2B5EF4-FFF2-40B4-BE49-F238E27FC236}">
                <a16:creationId xmlns:a16="http://schemas.microsoft.com/office/drawing/2014/main" id="{C4548556-6869-097E-367D-686C2E265D78}"/>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0C5F5671-3B03-C40F-ED68-7FF446155EF9}"/>
              </a:ext>
            </a:extLst>
          </p:cNvPr>
          <p:cNvSpPr txBox="1"/>
          <p:nvPr/>
        </p:nvSpPr>
        <p:spPr>
          <a:xfrm>
            <a:off x="365688" y="1131352"/>
            <a:ext cx="11421604" cy="1577994"/>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Shortly thereafter we receive the following Real-Time Notification: " AI assistant processing for "</a:t>
            </a:r>
            <a:r>
              <a:rPr lang="he-IL" dirty="0"/>
              <a:t>ספר </a:t>
            </a:r>
            <a:r>
              <a:rPr lang="he-IL" dirty="0" err="1"/>
              <a:t>חת"ת</a:t>
            </a:r>
            <a:r>
              <a:rPr lang="he-IL" dirty="0"/>
              <a:t> : חומש תהלים תניא /" </a:t>
            </a:r>
            <a:r>
              <a:rPr lang="en-US" dirty="0"/>
              <a:t>completed</a:t>
            </a:r>
            <a:br>
              <a:rPr lang="en-US" dirty="0"/>
            </a:br>
            <a:r>
              <a:rPr lang="en-US" dirty="0"/>
              <a:t>AI assistant draft for </a:t>
            </a:r>
            <a:r>
              <a:rPr lang="he-IL" dirty="0"/>
              <a:t>ספר </a:t>
            </a:r>
            <a:r>
              <a:rPr lang="he-IL" dirty="0" err="1"/>
              <a:t>חת"ת</a:t>
            </a:r>
            <a:r>
              <a:rPr lang="he-IL" dirty="0"/>
              <a:t> : חומש תהלים תניא /, 99620462200121 </a:t>
            </a:r>
            <a:r>
              <a:rPr lang="en-US" dirty="0"/>
              <a:t> is ready for editing in the Metadata Editor.</a:t>
            </a:r>
            <a:br>
              <a:rPr lang="en-US" dirty="0"/>
            </a:br>
            <a:r>
              <a:rPr lang="en-US" dirty="0"/>
              <a:t>Go to MDE</a:t>
            </a:r>
            <a:r>
              <a:rPr lang="en-US" dirty="0">
                <a:effectLst/>
              </a:rPr>
              <a:t>.</a:t>
            </a:r>
            <a:r>
              <a:rPr lang="en-US" dirty="0"/>
              <a:t>"</a:t>
            </a:r>
          </a:p>
          <a:p>
            <a:endParaRPr lang="en-US" dirty="0" err="1"/>
          </a:p>
        </p:txBody>
      </p:sp>
      <p:sp>
        <p:nvSpPr>
          <p:cNvPr id="5" name="Rectangle 4">
            <a:extLst>
              <a:ext uri="{FF2B5EF4-FFF2-40B4-BE49-F238E27FC236}">
                <a16:creationId xmlns:a16="http://schemas.microsoft.com/office/drawing/2014/main" id="{49FFF78D-B9F7-E662-3277-E03667465AA2}"/>
              </a:ext>
            </a:extLst>
          </p:cNvPr>
          <p:cNvSpPr/>
          <p:nvPr/>
        </p:nvSpPr>
        <p:spPr>
          <a:xfrm>
            <a:off x="7484420" y="2842473"/>
            <a:ext cx="457200" cy="61390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3D0CDEE7-0350-1AFD-B7D6-B8DC71C51DAE}"/>
              </a:ext>
            </a:extLst>
          </p:cNvPr>
          <p:cNvSpPr/>
          <p:nvPr/>
        </p:nvSpPr>
        <p:spPr>
          <a:xfrm>
            <a:off x="4011930" y="4491659"/>
            <a:ext cx="4918620" cy="163314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8553139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77F6B-766E-C69C-1106-B33D371F0BD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E78AFD0-FB93-6973-1E48-DFE258E8943C}"/>
              </a:ext>
            </a:extLst>
          </p:cNvPr>
          <p:cNvPicPr>
            <a:picLocks noChangeAspect="1"/>
          </p:cNvPicPr>
          <p:nvPr/>
        </p:nvPicPr>
        <p:blipFill>
          <a:blip r:embed="rId2"/>
          <a:stretch>
            <a:fillRect/>
          </a:stretch>
        </p:blipFill>
        <p:spPr>
          <a:xfrm>
            <a:off x="3745230" y="3493770"/>
            <a:ext cx="4838700" cy="1905000"/>
          </a:xfrm>
          <a:prstGeom prst="rect">
            <a:avLst/>
          </a:prstGeom>
          <a:ln>
            <a:solidFill>
              <a:schemeClr val="tx1"/>
            </a:solidFill>
          </a:ln>
        </p:spPr>
      </p:pic>
      <p:sp>
        <p:nvSpPr>
          <p:cNvPr id="10" name="Title 9">
            <a:extLst>
              <a:ext uri="{FF2B5EF4-FFF2-40B4-BE49-F238E27FC236}">
                <a16:creationId xmlns:a16="http://schemas.microsoft.com/office/drawing/2014/main" id="{E4DBD90C-1A90-AC5F-89FE-F28FDCB62045}"/>
              </a:ext>
            </a:extLst>
          </p:cNvPr>
          <p:cNvSpPr>
            <a:spLocks noGrp="1"/>
          </p:cNvSpPr>
          <p:nvPr>
            <p:ph type="title"/>
          </p:nvPr>
        </p:nvSpPr>
        <p:spPr/>
        <p:txBody>
          <a:bodyPr/>
          <a:lstStyle/>
          <a:p>
            <a:r>
              <a:rPr lang="en-US" dirty="0"/>
              <a:t>Using the AI Metadata Assistant for non-Latin script items</a:t>
            </a:r>
            <a:endParaRPr lang="en-NL" dirty="0"/>
          </a:p>
        </p:txBody>
      </p:sp>
      <p:sp>
        <p:nvSpPr>
          <p:cNvPr id="9" name="Slide Number Placeholder 5">
            <a:extLst>
              <a:ext uri="{FF2B5EF4-FFF2-40B4-BE49-F238E27FC236}">
                <a16:creationId xmlns:a16="http://schemas.microsoft.com/office/drawing/2014/main" id="{035ED11B-E720-4C12-B0D2-C01A26A2DC8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82</a:t>
            </a:fld>
            <a:endParaRPr lang="en-GB"/>
          </a:p>
        </p:txBody>
      </p:sp>
      <p:sp>
        <p:nvSpPr>
          <p:cNvPr id="7" name="TextBox 6">
            <a:extLst>
              <a:ext uri="{FF2B5EF4-FFF2-40B4-BE49-F238E27FC236}">
                <a16:creationId xmlns:a16="http://schemas.microsoft.com/office/drawing/2014/main" id="{3D86C054-3A39-F8AB-373B-7EF590288C4A}"/>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80C6CD53-1487-C003-3F29-346FB8F5171E}"/>
              </a:ext>
            </a:extLst>
          </p:cNvPr>
          <p:cNvSpPr txBox="1"/>
          <p:nvPr/>
        </p:nvSpPr>
        <p:spPr>
          <a:xfrm>
            <a:off x="365688" y="1131351"/>
            <a:ext cx="11421604" cy="155075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new record appears in the navigation pane of the Metadata Editor with an "AI Generated" badge.</a:t>
            </a:r>
          </a:p>
          <a:p>
            <a:r>
              <a:rPr lang="en-US" dirty="0">
                <a:latin typeface="Avenir Next LT Pro" panose="020B0504020202020204" pitchFamily="34" charset="0"/>
                <a:ea typeface="Aptos" panose="020B0004020202020204" pitchFamily="34" charset="0"/>
                <a:cs typeface="Aptos" panose="020B0004020202020204" pitchFamily="34" charset="0"/>
              </a:rPr>
              <a:t>T</a:t>
            </a:r>
            <a:r>
              <a:rPr lang="en-US" sz="1800" dirty="0">
                <a:effectLst/>
                <a:latin typeface="Avenir Next LT Pro" panose="020B0504020202020204" pitchFamily="34" charset="0"/>
                <a:ea typeface="Aptos" panose="020B0004020202020204" pitchFamily="34" charset="0"/>
                <a:cs typeface="Aptos" panose="020B0004020202020204" pitchFamily="34" charset="0"/>
              </a:rPr>
              <a:t>he badge enables the cataloger to easily identify the fact that this is an AI generated draft requiring  review and is removed once the record has been saved.</a:t>
            </a:r>
            <a:endParaRPr lang="en-US" dirty="0"/>
          </a:p>
          <a:p>
            <a:r>
              <a:rPr lang="en-US" dirty="0"/>
              <a:t>Note that this is only a draft and has not yet been saved. </a:t>
            </a:r>
          </a:p>
        </p:txBody>
      </p:sp>
      <p:sp>
        <p:nvSpPr>
          <p:cNvPr id="5" name="Rectangle 4">
            <a:extLst>
              <a:ext uri="{FF2B5EF4-FFF2-40B4-BE49-F238E27FC236}">
                <a16:creationId xmlns:a16="http://schemas.microsoft.com/office/drawing/2014/main" id="{9D3DBB1E-6B6A-C654-4363-3C7DA38385A9}"/>
              </a:ext>
            </a:extLst>
          </p:cNvPr>
          <p:cNvSpPr/>
          <p:nvPr/>
        </p:nvSpPr>
        <p:spPr>
          <a:xfrm>
            <a:off x="3757961" y="4754003"/>
            <a:ext cx="4838699" cy="65433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TextBox 5">
            <a:extLst>
              <a:ext uri="{FF2B5EF4-FFF2-40B4-BE49-F238E27FC236}">
                <a16:creationId xmlns:a16="http://schemas.microsoft.com/office/drawing/2014/main" id="{1AF96F18-089E-74CE-532C-176A64B3112C}"/>
              </a:ext>
            </a:extLst>
          </p:cNvPr>
          <p:cNvSpPr txBox="1"/>
          <p:nvPr/>
        </p:nvSpPr>
        <p:spPr>
          <a:xfrm>
            <a:off x="664204" y="4488365"/>
            <a:ext cx="2039037" cy="1086339"/>
          </a:xfrm>
          <a:prstGeom prst="rect">
            <a:avLst/>
          </a:prstGeom>
          <a:solidFill>
            <a:srgbClr val="FFFF00"/>
          </a:solidFill>
          <a:ln>
            <a:solidFill>
              <a:schemeClr val="tx1"/>
            </a:solidFill>
          </a:ln>
        </p:spPr>
        <p:txBody>
          <a:bodyPr wrap="square" rtlCol="0">
            <a:noAutofit/>
          </a:bodyPr>
          <a:lstStyle/>
          <a:p>
            <a:pPr algn="l"/>
            <a:r>
              <a:rPr lang="en-US" sz="1400" dirty="0"/>
              <a:t>The record has not been saved.  It is "New" and can be edited and then saved</a:t>
            </a:r>
          </a:p>
        </p:txBody>
      </p:sp>
      <p:cxnSp>
        <p:nvCxnSpPr>
          <p:cNvPr id="11" name="Straight Arrow Connector 10">
            <a:extLst>
              <a:ext uri="{FF2B5EF4-FFF2-40B4-BE49-F238E27FC236}">
                <a16:creationId xmlns:a16="http://schemas.microsoft.com/office/drawing/2014/main" id="{DA3C8B8A-6F20-19E4-F39E-98B83A9ADA93}"/>
              </a:ext>
            </a:extLst>
          </p:cNvPr>
          <p:cNvCxnSpPr>
            <a:cxnSpLocks/>
            <a:stCxn id="6" idx="3"/>
          </p:cNvCxnSpPr>
          <p:nvPr/>
        </p:nvCxnSpPr>
        <p:spPr>
          <a:xfrm flipV="1">
            <a:off x="2703241" y="5031534"/>
            <a:ext cx="1054720"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8881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F4864-CED5-DB9C-FA10-3349427FF35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AF166AE-3BBD-B1DA-865F-353378D16D66}"/>
              </a:ext>
            </a:extLst>
          </p:cNvPr>
          <p:cNvPicPr>
            <a:picLocks noChangeAspect="1"/>
          </p:cNvPicPr>
          <p:nvPr/>
        </p:nvPicPr>
        <p:blipFill>
          <a:blip r:embed="rId3"/>
          <a:stretch>
            <a:fillRect/>
          </a:stretch>
        </p:blipFill>
        <p:spPr>
          <a:xfrm>
            <a:off x="3160935" y="947581"/>
            <a:ext cx="6859905" cy="5455582"/>
          </a:xfrm>
          <a:prstGeom prst="rect">
            <a:avLst/>
          </a:prstGeom>
          <a:ln>
            <a:solidFill>
              <a:schemeClr val="tx1"/>
            </a:solidFill>
          </a:ln>
        </p:spPr>
      </p:pic>
      <p:sp>
        <p:nvSpPr>
          <p:cNvPr id="10" name="Title 9">
            <a:extLst>
              <a:ext uri="{FF2B5EF4-FFF2-40B4-BE49-F238E27FC236}">
                <a16:creationId xmlns:a16="http://schemas.microsoft.com/office/drawing/2014/main" id="{55826FD0-AF47-34F6-DAE9-546C5E51F400}"/>
              </a:ext>
            </a:extLst>
          </p:cNvPr>
          <p:cNvSpPr>
            <a:spLocks noGrp="1"/>
          </p:cNvSpPr>
          <p:nvPr>
            <p:ph type="title"/>
          </p:nvPr>
        </p:nvSpPr>
        <p:spPr/>
        <p:txBody>
          <a:bodyPr/>
          <a:lstStyle/>
          <a:p>
            <a:r>
              <a:rPr lang="en-US" dirty="0"/>
              <a:t>Using the AI Metadata Assistant for non-Latin script items</a:t>
            </a:r>
            <a:endParaRPr lang="en-NL" dirty="0"/>
          </a:p>
        </p:txBody>
      </p:sp>
      <p:sp>
        <p:nvSpPr>
          <p:cNvPr id="9" name="Slide Number Placeholder 5">
            <a:extLst>
              <a:ext uri="{FF2B5EF4-FFF2-40B4-BE49-F238E27FC236}">
                <a16:creationId xmlns:a16="http://schemas.microsoft.com/office/drawing/2014/main" id="{ECC469F7-B1A9-B02F-625F-18CF3CA0506F}"/>
              </a:ext>
            </a:extLst>
          </p:cNvPr>
          <p:cNvSpPr>
            <a:spLocks noGrp="1"/>
          </p:cNvSpPr>
          <p:nvPr>
            <p:ph type="sldNum" sz="quarter" idx="4"/>
          </p:nvPr>
        </p:nvSpPr>
        <p:spPr>
          <a:xfrm>
            <a:off x="11600361" y="638122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83</a:t>
            </a:fld>
            <a:endParaRPr lang="en-GB"/>
          </a:p>
        </p:txBody>
      </p:sp>
      <p:sp>
        <p:nvSpPr>
          <p:cNvPr id="7" name="TextBox 6">
            <a:extLst>
              <a:ext uri="{FF2B5EF4-FFF2-40B4-BE49-F238E27FC236}">
                <a16:creationId xmlns:a16="http://schemas.microsoft.com/office/drawing/2014/main" id="{4E36FC14-E749-8B89-4922-2E26F9D0338E}"/>
              </a:ext>
            </a:extLst>
          </p:cNvPr>
          <p:cNvSpPr txBox="1"/>
          <p:nvPr/>
        </p:nvSpPr>
        <p:spPr>
          <a:xfrm>
            <a:off x="365688" y="1131353"/>
            <a:ext cx="11450673" cy="532968"/>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EB8254C5-7E4F-36FC-C068-7C44AFD8582B}"/>
              </a:ext>
            </a:extLst>
          </p:cNvPr>
          <p:cNvSpPr txBox="1"/>
          <p:nvPr/>
        </p:nvSpPr>
        <p:spPr>
          <a:xfrm>
            <a:off x="365688" y="1131352"/>
            <a:ext cx="11421604" cy="505840"/>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Here is the new record</a:t>
            </a:r>
          </a:p>
        </p:txBody>
      </p:sp>
      <p:cxnSp>
        <p:nvCxnSpPr>
          <p:cNvPr id="52" name="Straight Arrow Connector 51">
            <a:extLst>
              <a:ext uri="{FF2B5EF4-FFF2-40B4-BE49-F238E27FC236}">
                <a16:creationId xmlns:a16="http://schemas.microsoft.com/office/drawing/2014/main" id="{BC9E0117-717D-F5D5-BF24-398B76D7BC6C}"/>
              </a:ext>
            </a:extLst>
          </p:cNvPr>
          <p:cNvCxnSpPr>
            <a:cxnSpLocks/>
          </p:cNvCxnSpPr>
          <p:nvPr/>
        </p:nvCxnSpPr>
        <p:spPr>
          <a:xfrm flipH="1" flipV="1">
            <a:off x="7738110" y="2564112"/>
            <a:ext cx="710471" cy="1393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ED076E2-8FC9-5D0B-52AB-53546BA37590}"/>
              </a:ext>
            </a:extLst>
          </p:cNvPr>
          <p:cNvSpPr txBox="1"/>
          <p:nvPr/>
        </p:nvSpPr>
        <p:spPr>
          <a:xfrm>
            <a:off x="8448581" y="2177645"/>
            <a:ext cx="3259780" cy="1108808"/>
          </a:xfrm>
          <a:prstGeom prst="rect">
            <a:avLst/>
          </a:prstGeom>
          <a:solidFill>
            <a:srgbClr val="FFFF00"/>
          </a:solidFill>
          <a:ln>
            <a:solidFill>
              <a:schemeClr val="accent2"/>
            </a:solidFill>
          </a:ln>
        </p:spPr>
        <p:txBody>
          <a:bodyPr wrap="square" rtlCol="0">
            <a:noAutofit/>
          </a:bodyPr>
          <a:lstStyle/>
          <a:p>
            <a:pPr algn="l"/>
            <a:r>
              <a:rPr lang="en-US" sz="1400" dirty="0"/>
              <a:t>The AI Metadata Assistant added a more complete title than we entered in the form, and added a subfield c “Statement of responsibility”</a:t>
            </a:r>
          </a:p>
        </p:txBody>
      </p:sp>
      <p:sp>
        <p:nvSpPr>
          <p:cNvPr id="16" name="Rectangle 15">
            <a:extLst>
              <a:ext uri="{FF2B5EF4-FFF2-40B4-BE49-F238E27FC236}">
                <a16:creationId xmlns:a16="http://schemas.microsoft.com/office/drawing/2014/main" id="{D1E98CE7-5096-4A77-1F96-AE20577F301B}"/>
              </a:ext>
            </a:extLst>
          </p:cNvPr>
          <p:cNvSpPr/>
          <p:nvPr/>
        </p:nvSpPr>
        <p:spPr>
          <a:xfrm>
            <a:off x="3360420" y="4823460"/>
            <a:ext cx="6046470" cy="136017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4" name="TextBox 13">
            <a:extLst>
              <a:ext uri="{FF2B5EF4-FFF2-40B4-BE49-F238E27FC236}">
                <a16:creationId xmlns:a16="http://schemas.microsoft.com/office/drawing/2014/main" id="{F5AE5FFB-4076-F12D-2A8A-FEF2902E1241}"/>
              </a:ext>
            </a:extLst>
          </p:cNvPr>
          <p:cNvSpPr txBox="1"/>
          <p:nvPr/>
        </p:nvSpPr>
        <p:spPr>
          <a:xfrm>
            <a:off x="8218170" y="5311292"/>
            <a:ext cx="2880360" cy="1108807"/>
          </a:xfrm>
          <a:prstGeom prst="rect">
            <a:avLst/>
          </a:prstGeom>
          <a:solidFill>
            <a:srgbClr val="FFFF00"/>
          </a:solidFill>
          <a:ln>
            <a:solidFill>
              <a:schemeClr val="accent2"/>
            </a:solidFill>
          </a:ln>
        </p:spPr>
        <p:txBody>
          <a:bodyPr wrap="square" rtlCol="0">
            <a:noAutofit/>
          </a:bodyPr>
          <a:lstStyle/>
          <a:p>
            <a:pPr algn="l"/>
            <a:r>
              <a:rPr lang="en-US" sz="1400" dirty="0"/>
              <a:t>The AI Metadata Assistant added an 880 “Alternate Graphic Representation” for the 245 and other fields.</a:t>
            </a:r>
          </a:p>
        </p:txBody>
      </p:sp>
    </p:spTree>
    <p:extLst>
      <p:ext uri="{BB962C8B-B14F-4D97-AF65-F5344CB8AC3E}">
        <p14:creationId xmlns:p14="http://schemas.microsoft.com/office/powerpoint/2010/main" val="41785265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3B772-6BD6-538F-E272-B6B1B66BF26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02E4AA2-550D-4710-8D51-6947084BBD5A}"/>
              </a:ext>
            </a:extLst>
          </p:cNvPr>
          <p:cNvPicPr>
            <a:picLocks noChangeAspect="1"/>
          </p:cNvPicPr>
          <p:nvPr/>
        </p:nvPicPr>
        <p:blipFill>
          <a:blip r:embed="rId2"/>
          <a:stretch>
            <a:fillRect/>
          </a:stretch>
        </p:blipFill>
        <p:spPr>
          <a:xfrm>
            <a:off x="4789170" y="1062657"/>
            <a:ext cx="7259403" cy="5501596"/>
          </a:xfrm>
          <a:prstGeom prst="rect">
            <a:avLst/>
          </a:prstGeom>
          <a:ln>
            <a:solidFill>
              <a:schemeClr val="tx1"/>
            </a:solidFill>
          </a:ln>
        </p:spPr>
      </p:pic>
      <p:sp>
        <p:nvSpPr>
          <p:cNvPr id="10" name="Title 9">
            <a:extLst>
              <a:ext uri="{FF2B5EF4-FFF2-40B4-BE49-F238E27FC236}">
                <a16:creationId xmlns:a16="http://schemas.microsoft.com/office/drawing/2014/main" id="{4BF382BC-2DF1-A0AC-B2DB-A858C6F4B76F}"/>
              </a:ext>
            </a:extLst>
          </p:cNvPr>
          <p:cNvSpPr>
            <a:spLocks noGrp="1"/>
          </p:cNvSpPr>
          <p:nvPr>
            <p:ph type="title"/>
          </p:nvPr>
        </p:nvSpPr>
        <p:spPr/>
        <p:txBody>
          <a:bodyPr/>
          <a:lstStyle/>
          <a:p>
            <a:r>
              <a:rPr lang="en-US" dirty="0"/>
              <a:t>Using the AI Metadata Assistant for non-Latin script items</a:t>
            </a:r>
            <a:endParaRPr lang="en-NL" dirty="0"/>
          </a:p>
        </p:txBody>
      </p:sp>
      <p:sp>
        <p:nvSpPr>
          <p:cNvPr id="9" name="Slide Number Placeholder 5">
            <a:extLst>
              <a:ext uri="{FF2B5EF4-FFF2-40B4-BE49-F238E27FC236}">
                <a16:creationId xmlns:a16="http://schemas.microsoft.com/office/drawing/2014/main" id="{C395FA84-9E91-7443-F13C-2894F1F87DB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84</a:t>
            </a:fld>
            <a:endParaRPr lang="en-GB"/>
          </a:p>
        </p:txBody>
      </p:sp>
      <p:sp>
        <p:nvSpPr>
          <p:cNvPr id="7" name="TextBox 6">
            <a:extLst>
              <a:ext uri="{FF2B5EF4-FFF2-40B4-BE49-F238E27FC236}">
                <a16:creationId xmlns:a16="http://schemas.microsoft.com/office/drawing/2014/main" id="{65EC651B-6ABB-154F-D29B-1D35C47E7130}"/>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B68DD67E-6F00-5DFF-23B8-1E7B72ACAECF}"/>
              </a:ext>
            </a:extLst>
          </p:cNvPr>
          <p:cNvSpPr txBox="1"/>
          <p:nvPr/>
        </p:nvSpPr>
        <p:spPr>
          <a:xfrm>
            <a:off x="365688" y="1131352"/>
            <a:ext cx="4191270"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Now we can edit as desired and save.   The new saved record is below. </a:t>
            </a:r>
          </a:p>
          <a:p>
            <a:r>
              <a:rPr lang="en-US" dirty="0"/>
              <a:t>Note that after saving the record the 650_0 headings automatically got linked to LCSH.</a:t>
            </a:r>
          </a:p>
        </p:txBody>
      </p:sp>
      <p:sp>
        <p:nvSpPr>
          <p:cNvPr id="4" name="Rectangle 3">
            <a:extLst>
              <a:ext uri="{FF2B5EF4-FFF2-40B4-BE49-F238E27FC236}">
                <a16:creationId xmlns:a16="http://schemas.microsoft.com/office/drawing/2014/main" id="{75187194-5611-878C-9010-D9AA4E6C529A}"/>
              </a:ext>
            </a:extLst>
          </p:cNvPr>
          <p:cNvSpPr/>
          <p:nvPr/>
        </p:nvSpPr>
        <p:spPr>
          <a:xfrm flipH="1">
            <a:off x="4835037" y="4581478"/>
            <a:ext cx="3234542" cy="74490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4623571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C1874-0F2F-2706-3FDB-2D1AD7A8D1A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3DE59D7-4764-2617-6FA9-D358A5107597}"/>
              </a:ext>
            </a:extLst>
          </p:cNvPr>
          <p:cNvSpPr>
            <a:spLocks noGrp="1"/>
          </p:cNvSpPr>
          <p:nvPr>
            <p:ph type="body" sz="quarter" idx="16"/>
          </p:nvPr>
        </p:nvSpPr>
        <p:spPr>
          <a:xfrm>
            <a:off x="0" y="2500384"/>
            <a:ext cx="12192000" cy="1030130"/>
          </a:xfrm>
        </p:spPr>
        <p:txBody>
          <a:bodyPr/>
          <a:lstStyle/>
          <a:p>
            <a:r>
              <a:rPr lang="en-US" sz="3600" dirty="0"/>
              <a:t>Feedback</a:t>
            </a:r>
          </a:p>
        </p:txBody>
      </p:sp>
      <p:sp>
        <p:nvSpPr>
          <p:cNvPr id="3" name="Slide Number Placeholder 2">
            <a:extLst>
              <a:ext uri="{FF2B5EF4-FFF2-40B4-BE49-F238E27FC236}">
                <a16:creationId xmlns:a16="http://schemas.microsoft.com/office/drawing/2014/main" id="{CFCF3D08-AD30-61E9-EC5A-8B0E61ADB9AE}"/>
              </a:ext>
            </a:extLst>
          </p:cNvPr>
          <p:cNvSpPr>
            <a:spLocks noGrp="1"/>
          </p:cNvSpPr>
          <p:nvPr>
            <p:ph type="sldNum" sz="quarter" idx="11"/>
          </p:nvPr>
        </p:nvSpPr>
        <p:spPr/>
        <p:txBody>
          <a:bodyPr/>
          <a:lstStyle/>
          <a:p>
            <a:fld id="{F59CD943-D024-467A-B36E-F11E1285ED75}" type="slidenum">
              <a:rPr lang="en-GB" smtClean="0"/>
              <a:pPr/>
              <a:t>85</a:t>
            </a:fld>
            <a:endParaRPr lang="en-GB" dirty="0"/>
          </a:p>
        </p:txBody>
      </p:sp>
    </p:spTree>
    <p:extLst>
      <p:ext uri="{BB962C8B-B14F-4D97-AF65-F5344CB8AC3E}">
        <p14:creationId xmlns:p14="http://schemas.microsoft.com/office/powerpoint/2010/main" val="33620036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4E08A-6450-7340-FFE8-1C7C9E3F0F2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C4D833C-EBE8-FC84-055F-C98F7419CDE9}"/>
              </a:ext>
            </a:extLst>
          </p:cNvPr>
          <p:cNvSpPr>
            <a:spLocks noGrp="1"/>
          </p:cNvSpPr>
          <p:nvPr>
            <p:ph type="title"/>
          </p:nvPr>
        </p:nvSpPr>
        <p:spPr/>
        <p:txBody>
          <a:bodyPr/>
          <a:lstStyle/>
          <a:p>
            <a:r>
              <a:rPr lang="en-US" dirty="0"/>
              <a:t>Feedback</a:t>
            </a:r>
          </a:p>
        </p:txBody>
      </p:sp>
      <p:sp>
        <p:nvSpPr>
          <p:cNvPr id="9" name="Slide Number Placeholder 5">
            <a:extLst>
              <a:ext uri="{FF2B5EF4-FFF2-40B4-BE49-F238E27FC236}">
                <a16:creationId xmlns:a16="http://schemas.microsoft.com/office/drawing/2014/main" id="{4DA5E1A5-FCEC-ADC7-058E-090B63349D7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86</a:t>
            </a:fld>
            <a:endParaRPr lang="en-GB"/>
          </a:p>
        </p:txBody>
      </p:sp>
      <p:sp>
        <p:nvSpPr>
          <p:cNvPr id="7" name="TextBox 6">
            <a:extLst>
              <a:ext uri="{FF2B5EF4-FFF2-40B4-BE49-F238E27FC236}">
                <a16:creationId xmlns:a16="http://schemas.microsoft.com/office/drawing/2014/main" id="{2DE15CC8-9AB0-CBD2-42C3-CF90349E9347}"/>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828BCDBA-F92E-268C-B602-2C97C45525AD}"/>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effectLst/>
                <a:latin typeface="Avenir Next LT Pro" panose="020B0504020202020204" pitchFamily="34" charset="0"/>
                <a:ea typeface="Aptos" panose="020B0004020202020204" pitchFamily="34" charset="0"/>
                <a:cs typeface="Aptos" panose="020B0004020202020204" pitchFamily="34" charset="0"/>
              </a:rPr>
              <a:t>The “Feedback” button appears when working on a draft that was created using the AI Metadata Assistant.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r>
              <a:rPr lang="en-US" sz="1800" dirty="0">
                <a:effectLst/>
                <a:latin typeface="Avenir Next LT Pro" panose="020B0504020202020204" pitchFamily="34" charset="0"/>
                <a:ea typeface="Aptos" panose="020B0004020202020204" pitchFamily="34" charset="0"/>
                <a:cs typeface="Aptos" panose="020B0004020202020204" pitchFamily="34" charset="0"/>
              </a:rPr>
              <a:t>The cataloger can score the quality of the AI suggested metadata from 1 (Poor) to 5 (Excellent) and provide a comment with the details on what was good / bad etc. in the returned metadata.</a:t>
            </a:r>
            <a:endParaRPr lang="en-US" sz="1800" dirty="0">
              <a:effectLst/>
              <a:latin typeface="Aptos" panose="020B0004020202020204" pitchFamily="34" charset="0"/>
              <a:ea typeface="Aptos" panose="020B0004020202020204" pitchFamily="34" charset="0"/>
              <a:cs typeface="Aptos" panose="020B0004020202020204" pitchFamily="34" charset="0"/>
            </a:endParaRPr>
          </a:p>
          <a:p>
            <a:r>
              <a:rPr lang="en-US" sz="1800" dirty="0">
                <a:effectLst/>
                <a:latin typeface="Avenir Next LT Pro" panose="020B0504020202020204" pitchFamily="34" charset="0"/>
                <a:ea typeface="Aptos" panose="020B0004020202020204" pitchFamily="34" charset="0"/>
                <a:cs typeface="Aptos" panose="020B0004020202020204" pitchFamily="34" charset="0"/>
              </a:rPr>
              <a:t>The feedback scores are sent to the Alma team, and used to monitor and improve the quality of returned metadata over time</a:t>
            </a:r>
            <a:br>
              <a:rPr lang="en-US" sz="1800" dirty="0">
                <a:effectLst/>
                <a:latin typeface="Avenir Next LT Pro" panose="020B0504020202020204" pitchFamily="34" charset="0"/>
                <a:ea typeface="Aptos" panose="020B0004020202020204" pitchFamily="34" charset="0"/>
                <a:cs typeface="Aptos" panose="020B0004020202020204" pitchFamily="34" charset="0"/>
              </a:rPr>
            </a:br>
            <a:endParaRPr lang="en-US" sz="2000" dirty="0"/>
          </a:p>
        </p:txBody>
      </p:sp>
      <p:pic>
        <p:nvPicPr>
          <p:cNvPr id="3" name="Picture 2">
            <a:extLst>
              <a:ext uri="{FF2B5EF4-FFF2-40B4-BE49-F238E27FC236}">
                <a16:creationId xmlns:a16="http://schemas.microsoft.com/office/drawing/2014/main" id="{63F0DB50-218C-C829-4BC2-66FF91018865}"/>
              </a:ext>
            </a:extLst>
          </p:cNvPr>
          <p:cNvPicPr>
            <a:picLocks noChangeAspect="1"/>
          </p:cNvPicPr>
          <p:nvPr/>
        </p:nvPicPr>
        <p:blipFill>
          <a:blip r:embed="rId2"/>
          <a:stretch>
            <a:fillRect/>
          </a:stretch>
        </p:blipFill>
        <p:spPr>
          <a:xfrm>
            <a:off x="-11151" y="3257907"/>
            <a:ext cx="12192000" cy="2842740"/>
          </a:xfrm>
          <a:prstGeom prst="rect">
            <a:avLst/>
          </a:prstGeom>
          <a:ln>
            <a:solidFill>
              <a:schemeClr val="tx1"/>
            </a:solidFill>
          </a:ln>
        </p:spPr>
      </p:pic>
      <p:sp>
        <p:nvSpPr>
          <p:cNvPr id="4" name="Rectangle 3">
            <a:extLst>
              <a:ext uri="{FF2B5EF4-FFF2-40B4-BE49-F238E27FC236}">
                <a16:creationId xmlns:a16="http://schemas.microsoft.com/office/drawing/2014/main" id="{8B6D6C52-E1D5-4EEE-734C-5CF2C2C2999E}"/>
              </a:ext>
            </a:extLst>
          </p:cNvPr>
          <p:cNvSpPr/>
          <p:nvPr/>
        </p:nvSpPr>
        <p:spPr>
          <a:xfrm>
            <a:off x="1349298" y="3462453"/>
            <a:ext cx="1048214" cy="23975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Rectangle 4">
            <a:extLst>
              <a:ext uri="{FF2B5EF4-FFF2-40B4-BE49-F238E27FC236}">
                <a16:creationId xmlns:a16="http://schemas.microsoft.com/office/drawing/2014/main" id="{734346FE-7FCE-577F-B39E-B089DF72FD34}"/>
              </a:ext>
            </a:extLst>
          </p:cNvPr>
          <p:cNvSpPr/>
          <p:nvPr/>
        </p:nvSpPr>
        <p:spPr>
          <a:xfrm>
            <a:off x="10842702" y="3167479"/>
            <a:ext cx="631903" cy="37860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Arrow: Down 11">
            <a:extLst>
              <a:ext uri="{FF2B5EF4-FFF2-40B4-BE49-F238E27FC236}">
                <a16:creationId xmlns:a16="http://schemas.microsoft.com/office/drawing/2014/main" id="{0D53D790-D90A-CCB9-A0D7-7C9E11199D62}"/>
              </a:ext>
            </a:extLst>
          </p:cNvPr>
          <p:cNvSpPr/>
          <p:nvPr/>
        </p:nvSpPr>
        <p:spPr>
          <a:xfrm rot="10800000">
            <a:off x="10898457" y="3691053"/>
            <a:ext cx="631903" cy="936703"/>
          </a:xfrm>
          <a:prstGeom prst="downArrow">
            <a:avLst/>
          </a:prstGeom>
          <a:solidFill>
            <a:schemeClr val="bg1"/>
          </a:solid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5004810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702D-C9C0-C18C-6B7A-F252DA431EF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06AE1D5-9C2C-B82B-0969-280EC32C159F}"/>
              </a:ext>
            </a:extLst>
          </p:cNvPr>
          <p:cNvSpPr>
            <a:spLocks noGrp="1"/>
          </p:cNvSpPr>
          <p:nvPr>
            <p:ph type="title"/>
          </p:nvPr>
        </p:nvSpPr>
        <p:spPr/>
        <p:txBody>
          <a:bodyPr/>
          <a:lstStyle/>
          <a:p>
            <a:r>
              <a:rPr lang="en-US" dirty="0"/>
              <a:t>Feedback</a:t>
            </a:r>
          </a:p>
        </p:txBody>
      </p:sp>
      <p:sp>
        <p:nvSpPr>
          <p:cNvPr id="9" name="Slide Number Placeholder 5">
            <a:extLst>
              <a:ext uri="{FF2B5EF4-FFF2-40B4-BE49-F238E27FC236}">
                <a16:creationId xmlns:a16="http://schemas.microsoft.com/office/drawing/2014/main" id="{5BF8E472-87E7-7F29-12DE-7479449315C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87</a:t>
            </a:fld>
            <a:endParaRPr lang="en-GB"/>
          </a:p>
        </p:txBody>
      </p:sp>
      <p:sp>
        <p:nvSpPr>
          <p:cNvPr id="7" name="TextBox 6">
            <a:extLst>
              <a:ext uri="{FF2B5EF4-FFF2-40B4-BE49-F238E27FC236}">
                <a16:creationId xmlns:a16="http://schemas.microsoft.com/office/drawing/2014/main" id="{30FBBB0F-4784-0C5B-A179-948E1141ED37}"/>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35976AB5-06C9-66DD-C7AE-AB6BA0D3AC7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effectLst/>
                <a:latin typeface="Avenir Next LT Pro" panose="020B0504020202020204" pitchFamily="34" charset="0"/>
                <a:ea typeface="Aptos" panose="020B0004020202020204" pitchFamily="34" charset="0"/>
                <a:cs typeface="Aptos" panose="020B0004020202020204" pitchFamily="34" charset="0"/>
              </a:rPr>
              <a:t>Give a rating and optionally provide written feedback and submit </a:t>
            </a:r>
            <a:endParaRPr lang="en-US" sz="2000" dirty="0"/>
          </a:p>
        </p:txBody>
      </p:sp>
      <p:pic>
        <p:nvPicPr>
          <p:cNvPr id="5" name="Picture 4">
            <a:extLst>
              <a:ext uri="{FF2B5EF4-FFF2-40B4-BE49-F238E27FC236}">
                <a16:creationId xmlns:a16="http://schemas.microsoft.com/office/drawing/2014/main" id="{E9782F05-A142-E2A2-D52D-69A766E41970}"/>
              </a:ext>
            </a:extLst>
          </p:cNvPr>
          <p:cNvPicPr>
            <a:picLocks noChangeAspect="1"/>
          </p:cNvPicPr>
          <p:nvPr/>
        </p:nvPicPr>
        <p:blipFill>
          <a:blip r:embed="rId2"/>
          <a:stretch>
            <a:fillRect/>
          </a:stretch>
        </p:blipFill>
        <p:spPr>
          <a:xfrm>
            <a:off x="2757274" y="1603585"/>
            <a:ext cx="6667500" cy="5038725"/>
          </a:xfrm>
          <a:prstGeom prst="rect">
            <a:avLst/>
          </a:prstGeom>
          <a:ln>
            <a:solidFill>
              <a:schemeClr val="tx1"/>
            </a:solidFill>
          </a:ln>
        </p:spPr>
      </p:pic>
      <p:sp>
        <p:nvSpPr>
          <p:cNvPr id="6" name="Rectangle 5">
            <a:extLst>
              <a:ext uri="{FF2B5EF4-FFF2-40B4-BE49-F238E27FC236}">
                <a16:creationId xmlns:a16="http://schemas.microsoft.com/office/drawing/2014/main" id="{1E1E03C0-1184-9656-A86B-9BA45ADCC7E0}"/>
              </a:ext>
            </a:extLst>
          </p:cNvPr>
          <p:cNvSpPr/>
          <p:nvPr/>
        </p:nvSpPr>
        <p:spPr>
          <a:xfrm>
            <a:off x="8184995" y="2642839"/>
            <a:ext cx="735981" cy="70252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1" name="Rectangle 10">
            <a:extLst>
              <a:ext uri="{FF2B5EF4-FFF2-40B4-BE49-F238E27FC236}">
                <a16:creationId xmlns:a16="http://schemas.microsoft.com/office/drawing/2014/main" id="{A81D8D8C-34A3-31E8-5D6C-1924155A87B5}"/>
              </a:ext>
            </a:extLst>
          </p:cNvPr>
          <p:cNvSpPr/>
          <p:nvPr/>
        </p:nvSpPr>
        <p:spPr>
          <a:xfrm>
            <a:off x="2999679" y="3720067"/>
            <a:ext cx="5675970" cy="58649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Rectangle 11">
            <a:extLst>
              <a:ext uri="{FF2B5EF4-FFF2-40B4-BE49-F238E27FC236}">
                <a16:creationId xmlns:a16="http://schemas.microsoft.com/office/drawing/2014/main" id="{DD62004C-33D3-A598-D80F-5EC3EBC0CE62}"/>
              </a:ext>
            </a:extLst>
          </p:cNvPr>
          <p:cNvSpPr/>
          <p:nvPr/>
        </p:nvSpPr>
        <p:spPr>
          <a:xfrm>
            <a:off x="8452624" y="6134100"/>
            <a:ext cx="657922" cy="35507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pic>
        <p:nvPicPr>
          <p:cNvPr id="14" name="Picture 13">
            <a:extLst>
              <a:ext uri="{FF2B5EF4-FFF2-40B4-BE49-F238E27FC236}">
                <a16:creationId xmlns:a16="http://schemas.microsoft.com/office/drawing/2014/main" id="{345FE379-4A41-3268-B4B9-4E26C2D638C9}"/>
              </a:ext>
            </a:extLst>
          </p:cNvPr>
          <p:cNvPicPr>
            <a:picLocks noChangeAspect="1"/>
          </p:cNvPicPr>
          <p:nvPr/>
        </p:nvPicPr>
        <p:blipFill>
          <a:blip r:embed="rId3"/>
          <a:stretch>
            <a:fillRect/>
          </a:stretch>
        </p:blipFill>
        <p:spPr>
          <a:xfrm>
            <a:off x="9518825" y="3805237"/>
            <a:ext cx="2495550" cy="752475"/>
          </a:xfrm>
          <a:prstGeom prst="rect">
            <a:avLst/>
          </a:prstGeom>
          <a:ln>
            <a:solidFill>
              <a:schemeClr val="tx1"/>
            </a:solidFill>
          </a:ln>
        </p:spPr>
      </p:pic>
    </p:spTree>
    <p:extLst>
      <p:ext uri="{BB962C8B-B14F-4D97-AF65-F5344CB8AC3E}">
        <p14:creationId xmlns:p14="http://schemas.microsoft.com/office/powerpoint/2010/main" val="267772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07E96-F7B7-FBDE-FBA0-26CFC6334C7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E9E84A0-F493-F2F1-340E-1EA3CD31ABAB}"/>
              </a:ext>
            </a:extLst>
          </p:cNvPr>
          <p:cNvSpPr>
            <a:spLocks noGrp="1"/>
          </p:cNvSpPr>
          <p:nvPr>
            <p:ph type="title"/>
          </p:nvPr>
        </p:nvSpPr>
        <p:spPr/>
        <p:txBody>
          <a:bodyPr/>
          <a:lstStyle/>
          <a:p>
            <a:r>
              <a:rPr lang="en-US" dirty="0"/>
              <a:t>Enabling the AI Metadata Assistant and required roles</a:t>
            </a:r>
            <a:endParaRPr lang="en-NL" dirty="0"/>
          </a:p>
        </p:txBody>
      </p:sp>
      <p:sp>
        <p:nvSpPr>
          <p:cNvPr id="9" name="Slide Number Placeholder 5">
            <a:extLst>
              <a:ext uri="{FF2B5EF4-FFF2-40B4-BE49-F238E27FC236}">
                <a16:creationId xmlns:a16="http://schemas.microsoft.com/office/drawing/2014/main" id="{ADABCCD9-3D0B-D8FA-2541-6D068A3F40D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a:p>
        </p:txBody>
      </p:sp>
      <p:sp>
        <p:nvSpPr>
          <p:cNvPr id="7" name="TextBox 6">
            <a:extLst>
              <a:ext uri="{FF2B5EF4-FFF2-40B4-BE49-F238E27FC236}">
                <a16:creationId xmlns:a16="http://schemas.microsoft.com/office/drawing/2014/main" id="{1115AB44-A543-AA0F-BAB2-C87D575BAB8F}"/>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1BD516CB-8457-F99D-9C28-7A4726A05BAC}"/>
              </a:ext>
            </a:extLst>
          </p:cNvPr>
          <p:cNvSpPr txBox="1"/>
          <p:nvPr/>
        </p:nvSpPr>
        <p:spPr>
          <a:xfrm>
            <a:off x="365688" y="1131352"/>
            <a:ext cx="11421604" cy="4923760"/>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Enabling the AI Metadata Assistant is done on the level of the institution and is explained at  </a:t>
            </a:r>
            <a:r>
              <a:rPr lang="en-US" dirty="0">
                <a:hlinkClick r:id="rId2"/>
              </a:rPr>
              <a:t>Enabling the AI Metadata Assistant in Your Alma Environment</a:t>
            </a:r>
            <a:r>
              <a:rPr lang="en-US" dirty="0"/>
              <a:t> which is part of </a:t>
            </a:r>
            <a:r>
              <a:rPr lang="it-IT" dirty="0">
                <a:hlinkClick r:id="rId3"/>
              </a:rPr>
              <a:t>The AI Metadata Assistant in the Metadata Editor</a:t>
            </a:r>
            <a:r>
              <a:rPr lang="it-IT" dirty="0"/>
              <a:t>.</a:t>
            </a:r>
          </a:p>
          <a:p>
            <a:r>
              <a:rPr lang="en-US" dirty="0"/>
              <a:t>The AI Metadata Assistant is disabled by default in all institutions.</a:t>
            </a:r>
          </a:p>
          <a:p>
            <a:r>
              <a:rPr lang="en-US" dirty="0"/>
              <a:t>To enable AI Metadata Assistant, the staff user must have the following roles:</a:t>
            </a:r>
          </a:p>
          <a:p>
            <a:pPr lvl="1">
              <a:buFont typeface="Arial" panose="020B0604020202020204" pitchFamily="34" charset="0"/>
              <a:buChar char="•"/>
            </a:pPr>
            <a:r>
              <a:rPr lang="en-US" sz="1800"/>
              <a:t>General System Administrator</a:t>
            </a:r>
            <a:endParaRPr lang="en-US" sz="1800" dirty="0"/>
          </a:p>
          <a:p>
            <a:pPr lvl="1">
              <a:buFont typeface="Arial" panose="020B0604020202020204" pitchFamily="34" charset="0"/>
              <a:buChar char="•"/>
            </a:pPr>
            <a:r>
              <a:rPr lang="en-US" sz="1800" dirty="0"/>
              <a:t>Catalog Administrator</a:t>
            </a:r>
          </a:p>
          <a:p>
            <a:r>
              <a:rPr lang="en-US" dirty="0"/>
              <a:t>The AI Metadata Assistant is enabled at “Configuration &gt; Resources &gt; Cataloging &gt; AI Usage Profile”</a:t>
            </a:r>
          </a:p>
          <a:p>
            <a:r>
              <a:rPr lang="en-US" dirty="0"/>
              <a:t>After setting the AI Usage Profile to “</a:t>
            </a:r>
            <a:r>
              <a:rPr lang="en-US" b="1" dirty="0"/>
              <a:t>Yes</a:t>
            </a:r>
            <a:r>
              <a:rPr lang="en-US" dirty="0"/>
              <a:t>” and saving, catalogers with the "AI Assisted Cataloging" role will be able to begin using it.</a:t>
            </a:r>
          </a:p>
          <a:p>
            <a:endParaRPr lang="en-US" dirty="0"/>
          </a:p>
        </p:txBody>
      </p:sp>
    </p:spTree>
    <p:extLst>
      <p:ext uri="{BB962C8B-B14F-4D97-AF65-F5344CB8AC3E}">
        <p14:creationId xmlns:p14="http://schemas.microsoft.com/office/powerpoint/2010/main" val="716725920"/>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ln w="28575">
              <a:noFill/>
            </a:ln>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707030-CD46-4873-9099-A1E166734A8E}">
  <ds:schemaRefs>
    <ds:schemaRef ds:uri="http://schemas.microsoft.com/office/2006/metadata/properties"/>
    <ds:schemaRef ds:uri="http://schemas.microsoft.com/office/2006/documentManagement/types"/>
    <ds:schemaRef ds:uri="1ee16b87-d06b-4acc-bab3-ebea1d9e5ffa"/>
    <ds:schemaRef ds:uri="http://purl.org/dc/elements/1.1/"/>
    <ds:schemaRef ds:uri="http://purl.org/dc/dcmitype/"/>
    <ds:schemaRef ds:uri="http://purl.org/dc/terms/"/>
    <ds:schemaRef ds:uri="cec4d0f3-197b-4313-9bcc-a9a9b4711ab2"/>
    <ds:schemaRef ds:uri="http://schemas.microsoft.com/sharepoint/v3"/>
    <ds:schemaRef ds:uri="http://schemas.microsoft.com/office/infopath/2007/PartnerControls"/>
    <ds:schemaRef ds:uri="http://schemas.openxmlformats.org/package/2006/metadata/core-properties"/>
    <ds:schemaRef ds:uri="d970c9ed-be0d-4385-ae12-bba36a1d31bb"/>
    <ds:schemaRef ds:uri="a82fdb6e-c179-430d-8182-68f5a58a7fb4"/>
    <ds:schemaRef ds:uri="15b4db40-66c5-4774-a7a4-592c47258125"/>
    <ds:schemaRef ds:uri="http://www.w3.org/XML/1998/namespace"/>
  </ds:schemaRefs>
</ds:datastoreItem>
</file>

<file path=customXml/itemProps2.xml><?xml version="1.0" encoding="utf-8"?>
<ds:datastoreItem xmlns:ds="http://schemas.openxmlformats.org/officeDocument/2006/customXml" ds:itemID="{C5007BDE-32F0-4304-9130-FBE0AF4FD2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ee16b87-d06b-4acc-bab3-ebea1d9e5ffa"/>
    <ds:schemaRef ds:uri="15b4db40-66c5-4774-a7a4-592c47258125"/>
    <ds:schemaRef ds:uri="a82fdb6e-c179-430d-8182-68f5a58a7fb4"/>
    <ds:schemaRef ds:uri="cec4d0f3-197b-4313-9bcc-a9a9b4711ab2"/>
    <ds:schemaRef ds:uri="d970c9ed-be0d-4385-ae12-bba36a1d3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D91B9C-4E38-40A3-AA2F-E796D8728082}">
  <ds:schemaRefs>
    <ds:schemaRef ds:uri="http://schemas.microsoft.com/sharepoint/v3/contenttype/forms"/>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26869</TotalTime>
  <Words>4284</Words>
  <Application>Microsoft Office PowerPoint</Application>
  <PresentationFormat>Widescreen</PresentationFormat>
  <Paragraphs>382</Paragraphs>
  <Slides>87</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87</vt:i4>
      </vt:variant>
    </vt:vector>
  </HeadingPairs>
  <TitlesOfParts>
    <vt:vector size="96" baseType="lpstr">
      <vt:lpstr>Aptos</vt:lpstr>
      <vt:lpstr>Arial</vt:lpstr>
      <vt:lpstr>Avenir Next LT Pro</vt:lpstr>
      <vt:lpstr>Avenir Next LT Pro Demi</vt:lpstr>
      <vt:lpstr>Calibri</vt:lpstr>
      <vt:lpstr>Courier New</vt:lpstr>
      <vt:lpstr>lato</vt:lpstr>
      <vt:lpstr>Wingdings</vt:lpstr>
      <vt:lpstr>Device Layouts - Light</vt:lpstr>
      <vt:lpstr>PowerPoint Presentation</vt:lpstr>
      <vt:lpstr>PowerPoint Presentation</vt:lpstr>
      <vt:lpstr>PowerPoint Presentation</vt:lpstr>
      <vt:lpstr>Introduction</vt:lpstr>
      <vt:lpstr>Introduction</vt:lpstr>
      <vt:lpstr>Introduction</vt:lpstr>
      <vt:lpstr>Introduction</vt:lpstr>
      <vt:lpstr>PowerPoint Presentation</vt:lpstr>
      <vt:lpstr>Enabling the AI Metadata Assistant and required roles</vt:lpstr>
      <vt:lpstr>Enabling the AI Metadata Assistant and required roles</vt:lpstr>
      <vt:lpstr>Enabling the AI Metadata Assistant and required roles</vt:lpstr>
      <vt:lpstr>Enabling the AI Metadata Assistant and required roles</vt:lpstr>
      <vt:lpstr>PowerPoint Presentation</vt:lpstr>
      <vt:lpstr>Creating a new record using the AI Metadata Assistant</vt:lpstr>
      <vt:lpstr>Creating a new record using the AI Metadata Assistant</vt:lpstr>
      <vt:lpstr>PowerPoint Presentation</vt:lpstr>
      <vt:lpstr>Creating a new record - real live example one</vt:lpstr>
      <vt:lpstr>Creating a new record - real live example one</vt:lpstr>
      <vt:lpstr>Creating a new record - real live example one</vt:lpstr>
      <vt:lpstr>Creating a new record - real live example one</vt:lpstr>
      <vt:lpstr>Creating a new record - real live example one</vt:lpstr>
      <vt:lpstr>Creating a new record - real live example one</vt:lpstr>
      <vt:lpstr>Creating a new record - real live example one</vt:lpstr>
      <vt:lpstr>Creating a new record - real live example one</vt:lpstr>
      <vt:lpstr>Creating a new record - real live example one</vt:lpstr>
      <vt:lpstr>Creating a new record - real live example one</vt:lpstr>
      <vt:lpstr>Creating a new record - real live example one</vt:lpstr>
      <vt:lpstr>PowerPoint Presentation</vt:lpstr>
      <vt:lpstr>Creating a new record - real live example two</vt:lpstr>
      <vt:lpstr>Creating a new record - real live example two</vt:lpstr>
      <vt:lpstr>Creating a new record - real live example two</vt:lpstr>
      <vt:lpstr>Creating a new record - real live example two</vt:lpstr>
      <vt:lpstr>Creating a new record - real live example two</vt:lpstr>
      <vt:lpstr>Creating a new record - real live example two</vt:lpstr>
      <vt:lpstr>Creating a new record - real live example two</vt:lpstr>
      <vt:lpstr>Creating a new record - real live example two</vt:lpstr>
      <vt:lpstr>Creating a new record - real live example two</vt:lpstr>
      <vt:lpstr>Creating a new record - real live example two</vt:lpstr>
      <vt:lpstr>Creating a new record - real live example two</vt:lpstr>
      <vt:lpstr>PowerPoint Presentation</vt:lpstr>
      <vt:lpstr>Enriching a brief record using the AI Metadata Assistant</vt:lpstr>
      <vt:lpstr>Enriching a brief record using the AI Metadata Assistant</vt:lpstr>
      <vt:lpstr>Enriching a brief record using the AI Metadata Assistant</vt:lpstr>
      <vt:lpstr>PowerPoint Presentation</vt:lpstr>
      <vt:lpstr>Enriching a brief record - a real live example</vt:lpstr>
      <vt:lpstr>Enriching a brief record - a real live example</vt:lpstr>
      <vt:lpstr>Enriching a brief record - a real live example</vt:lpstr>
      <vt:lpstr>Enriching a brief record - a real live example</vt:lpstr>
      <vt:lpstr>Enriching a brief record - a real live example</vt:lpstr>
      <vt:lpstr>Enriching a brief record - a real live example</vt:lpstr>
      <vt:lpstr>Enriching a brief record - a real live example</vt:lpstr>
      <vt:lpstr>Enriching a brief record - a real live example</vt:lpstr>
      <vt:lpstr>Enriching a brief record - a real live example</vt:lpstr>
      <vt:lpstr>PowerPoint Presentation</vt:lpstr>
      <vt:lpstr>Expand from Template with the AI Metadata Assistant </vt:lpstr>
      <vt:lpstr>Expand from Template with the AI Metadata Assistant </vt:lpstr>
      <vt:lpstr>Expand from Template with the AI Metadata Assistant </vt:lpstr>
      <vt:lpstr>Expand from Template with the AI Metadata Assistant </vt:lpstr>
      <vt:lpstr>PowerPoint Presentation</vt:lpstr>
      <vt:lpstr>Using a normalization process in the AI Usage Profile</vt:lpstr>
      <vt:lpstr>Using a normalization process in the AI Usage Profile</vt:lpstr>
      <vt:lpstr>Using a normalization process in the AI Usage Profile</vt:lpstr>
      <vt:lpstr>Using a normalization process in the AI Usage Profile</vt:lpstr>
      <vt:lpstr>Using a normalization process in the AI Usage Profile</vt:lpstr>
      <vt:lpstr>Using a normalization process in the AI Usage Profile</vt:lpstr>
      <vt:lpstr>Using a normalization process in the AI Usage Profile</vt:lpstr>
      <vt:lpstr>PowerPoint Presentation</vt:lpstr>
      <vt:lpstr>Cropping the image</vt:lpstr>
      <vt:lpstr>Cropping the image</vt:lpstr>
      <vt:lpstr>Cropping the image</vt:lpstr>
      <vt:lpstr>Cropping the image</vt:lpstr>
      <vt:lpstr>Cropping the image</vt:lpstr>
      <vt:lpstr>Cropping the image</vt:lpstr>
      <vt:lpstr>PowerPoint Presentation</vt:lpstr>
      <vt:lpstr>Using the AI Metadata Assistant for non-Latin script items</vt:lpstr>
      <vt:lpstr>Using the AI Metadata Assistant for non-Latin script items</vt:lpstr>
      <vt:lpstr>Using the AI Metadata Assistant for non-Latin script items</vt:lpstr>
      <vt:lpstr>Using the AI Metadata Assistant for non-Latin script items</vt:lpstr>
      <vt:lpstr>Using the AI Metadata Assistant for non-Latin script items</vt:lpstr>
      <vt:lpstr>Using the AI Metadata Assistant for non-Latin script items</vt:lpstr>
      <vt:lpstr>Using the AI Metadata Assistant for non-Latin script items</vt:lpstr>
      <vt:lpstr>Using the AI Metadata Assistant for non-Latin script items</vt:lpstr>
      <vt:lpstr>Using the AI Metadata Assistant for non-Latin script items</vt:lpstr>
      <vt:lpstr>Using the AI Metadata Assistant for non-Latin script items</vt:lpstr>
      <vt:lpstr>PowerPoint Presentation</vt:lpstr>
      <vt:lpstr>Feedback</vt:lpstr>
      <vt:lpstr>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Yoel Kortick</dc:creator>
  <cp:lastModifiedBy>Yoel Kortick</cp:lastModifiedBy>
  <cp:revision>122</cp:revision>
  <dcterms:created xsi:type="dcterms:W3CDTF">2023-07-24T19:21:55Z</dcterms:created>
  <dcterms:modified xsi:type="dcterms:W3CDTF">2026-01-14T16:23:43Z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